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6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305" r:id="rId9"/>
    <p:sldId id="271" r:id="rId10"/>
    <p:sldId id="270" r:id="rId11"/>
    <p:sldId id="263" r:id="rId12"/>
    <p:sldId id="264" r:id="rId13"/>
    <p:sldId id="265" r:id="rId14"/>
    <p:sldId id="261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279" r:id="rId31"/>
    <p:sldId id="306" r:id="rId32"/>
    <p:sldId id="307" r:id="rId33"/>
    <p:sldId id="308" r:id="rId34"/>
    <p:sldId id="309" r:id="rId35"/>
    <p:sldId id="282" r:id="rId36"/>
    <p:sldId id="285" r:id="rId37"/>
    <p:sldId id="286" r:id="rId38"/>
  </p:sldIdLst>
  <p:sldSz cx="9144000" cy="6858000" type="screen4x3"/>
  <p:notesSz cx="7077075" cy="9363075"/>
  <p:defaultTextStyle>
    <a:lvl1pPr>
      <a:defRPr sz="2400">
        <a:latin typeface="+mn-lt"/>
        <a:ea typeface="+mn-ea"/>
        <a:cs typeface="+mn-cs"/>
        <a:sym typeface="Calibri"/>
      </a:defRPr>
    </a:lvl1pPr>
    <a:lvl2pPr indent="457200">
      <a:defRPr sz="2400">
        <a:latin typeface="+mn-lt"/>
        <a:ea typeface="+mn-ea"/>
        <a:cs typeface="+mn-cs"/>
        <a:sym typeface="Calibri"/>
      </a:defRPr>
    </a:lvl2pPr>
    <a:lvl3pPr indent="914400">
      <a:defRPr sz="2400">
        <a:latin typeface="+mn-lt"/>
        <a:ea typeface="+mn-ea"/>
        <a:cs typeface="+mn-cs"/>
        <a:sym typeface="Calibri"/>
      </a:defRPr>
    </a:lvl3pPr>
    <a:lvl4pPr indent="1371600">
      <a:defRPr sz="2400">
        <a:latin typeface="+mn-lt"/>
        <a:ea typeface="+mn-ea"/>
        <a:cs typeface="+mn-cs"/>
        <a:sym typeface="Calibri"/>
      </a:defRPr>
    </a:lvl4pPr>
    <a:lvl5pPr indent="1828800">
      <a:defRPr sz="2400">
        <a:latin typeface="+mn-lt"/>
        <a:ea typeface="+mn-ea"/>
        <a:cs typeface="+mn-cs"/>
        <a:sym typeface="Calibri"/>
      </a:defRPr>
    </a:lvl5pPr>
    <a:lvl6pPr indent="2286000">
      <a:defRPr sz="2400">
        <a:latin typeface="+mn-lt"/>
        <a:ea typeface="+mn-ea"/>
        <a:cs typeface="+mn-cs"/>
        <a:sym typeface="Calibri"/>
      </a:defRPr>
    </a:lvl6pPr>
    <a:lvl7pPr indent="2743200">
      <a:defRPr sz="2400">
        <a:latin typeface="+mn-lt"/>
        <a:ea typeface="+mn-ea"/>
        <a:cs typeface="+mn-cs"/>
        <a:sym typeface="Calibri"/>
      </a:defRPr>
    </a:lvl7pPr>
    <a:lvl8pPr indent="3200400">
      <a:defRPr sz="2400">
        <a:latin typeface="+mn-lt"/>
        <a:ea typeface="+mn-ea"/>
        <a:cs typeface="+mn-cs"/>
        <a:sym typeface="Calibri"/>
      </a:defRPr>
    </a:lvl8pPr>
    <a:lvl9pPr indent="3657600">
      <a:defRPr sz="2400"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1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endParaRPr lang="en-US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9.3999100000000002E-2"/>
          <c:y val="2.81602E-2"/>
          <c:w val="0.903451"/>
          <c:h val="0.913803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Sheet1!$A$1:$F$1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strCache>
            </c:strRef>
          </c:cat>
          <c:val>
            <c:numRef>
              <c:f>Sheet1!$A$2:$F$2</c:f>
              <c:numCache>
                <c:formatCode>General</c:formatCode>
                <c:ptCount val="6"/>
                <c:pt idx="0">
                  <c:v>162899</c:v>
                </c:pt>
                <c:pt idx="1">
                  <c:v>163697</c:v>
                </c:pt>
                <c:pt idx="2">
                  <c:v>224116</c:v>
                </c:pt>
                <c:pt idx="3">
                  <c:v>231972</c:v>
                </c:pt>
                <c:pt idx="4">
                  <c:v>226786</c:v>
                </c:pt>
                <c:pt idx="5">
                  <c:v>204070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660352"/>
        <c:axId val="78661888"/>
      </c:barChart>
      <c:catAx>
        <c:axId val="7866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78661888"/>
        <c:crosses val="autoZero"/>
        <c:auto val="1"/>
        <c:lblAlgn val="ctr"/>
        <c:lblOffset val="100"/>
        <c:noMultiLvlLbl val="1"/>
      </c:catAx>
      <c:valAx>
        <c:axId val="78661888"/>
        <c:scaling>
          <c:orientation val="minMax"/>
        </c:scaling>
        <c:delete val="0"/>
        <c:axPos val="l"/>
        <c:majorGridlines/>
        <c:numFmt formatCode="&quot;$&quot;#,##0&quot; &quot;;\(&quot;$&quot;#,##0\)" sourceLinked="0"/>
        <c:majorTickMark val="out"/>
        <c:minorTickMark val="none"/>
        <c:tickLblPos val="nextTo"/>
        <c:txPr>
          <a:bodyPr rot="0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78660352"/>
        <c:crosses val="autoZero"/>
        <c:crossBetween val="between"/>
        <c:majorUnit val="60000"/>
        <c:minorUnit val="30000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4283267794703153E-3"/>
                  <c:y val="0.15087396504139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"$"#,##0_);[Red]\("$"#,##0\)</c:formatCode>
                <c:ptCount val="1"/>
                <c:pt idx="0">
                  <c:v>144000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"$"#,##0_);[Red]\("$"#,##0\)</c:formatCode>
                <c:ptCount val="1"/>
                <c:pt idx="0">
                  <c:v>160000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141633897351577E-3"/>
                  <c:y val="9.1996320147194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"$"#,##0_);[Red]\("$"#,##0\)</c:formatCode>
                <c:ptCount val="1"/>
                <c:pt idx="0">
                  <c:v>227000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"$"#,##0_);[Red]\("$"#,##0\)</c:formatCode>
                <c:ptCount val="1"/>
                <c:pt idx="0">
                  <c:v>229000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.1251149954001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"$"#,##0_);[Red]\("$"#,##0\)</c:formatCode>
                <c:ptCount val="1"/>
                <c:pt idx="0">
                  <c:v>224000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8566535589406306E-3"/>
                  <c:y val="0.158233670653173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Sheet1!$G$2</c:f>
              <c:numCache>
                <c:formatCode>"$"#,##0_);[Red]\("$"#,##0\)</c:formatCode>
                <c:ptCount val="1"/>
                <c:pt idx="0">
                  <c:v>189809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305408"/>
        <c:axId val="42306944"/>
      </c:barChart>
      <c:catAx>
        <c:axId val="42305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306944"/>
        <c:crosses val="autoZero"/>
        <c:auto val="1"/>
        <c:lblAlgn val="ctr"/>
        <c:lblOffset val="100"/>
        <c:noMultiLvlLbl val="0"/>
      </c:catAx>
      <c:valAx>
        <c:axId val="42306944"/>
        <c:scaling>
          <c:orientation val="minMax"/>
        </c:scaling>
        <c:delete val="0"/>
        <c:axPos val="l"/>
        <c:majorGridlines/>
        <c:numFmt formatCode="&quot;$&quot;#,##0_);[Red]\(&quot;$&quot;#,##0\)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423054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Payments</c:v>
                </c:pt>
                <c:pt idx="1">
                  <c:v>Interest</c:v>
                </c:pt>
                <c:pt idx="2">
                  <c:v>Rentals</c:v>
                </c:pt>
                <c:pt idx="3">
                  <c:v>Lions Club</c:v>
                </c:pt>
                <c:pt idx="4">
                  <c:v>Dock Fees</c:v>
                </c:pt>
              </c:strCache>
            </c:strRef>
          </c:cat>
          <c:val>
            <c:numRef>
              <c:f>Sheet1!$B$2:$F$2</c:f>
              <c:numCache>
                <c:formatCode>_("$"* #,##0.00_);_("$"* \(#,##0.00\);_("$"* "-"??_);_(@_)</c:formatCode>
                <c:ptCount val="5"/>
                <c:pt idx="0">
                  <c:v>14200</c:v>
                </c:pt>
                <c:pt idx="1">
                  <c:v>27</c:v>
                </c:pt>
                <c:pt idx="2">
                  <c:v>875</c:v>
                </c:pt>
                <c:pt idx="3">
                  <c:v>700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Payments</c:v>
                </c:pt>
                <c:pt idx="1">
                  <c:v>Interest</c:v>
                </c:pt>
                <c:pt idx="2">
                  <c:v>Rentals</c:v>
                </c:pt>
                <c:pt idx="3">
                  <c:v>Lions Club</c:v>
                </c:pt>
                <c:pt idx="4">
                  <c:v>Dock Fees</c:v>
                </c:pt>
              </c:strCache>
            </c:strRef>
          </c:cat>
          <c:val>
            <c:numRef>
              <c:f>Sheet1!$B$3:$F$3</c:f>
              <c:numCache>
                <c:formatCode>_("$"* #,##0.00_);_("$"* \(#,##0.00\);_("$"* "-"??_);_(@_)</c:formatCode>
                <c:ptCount val="5"/>
                <c:pt idx="0">
                  <c:v>13678</c:v>
                </c:pt>
                <c:pt idx="1">
                  <c:v>26</c:v>
                </c:pt>
                <c:pt idx="2">
                  <c:v>840</c:v>
                </c:pt>
                <c:pt idx="3">
                  <c:v>700</c:v>
                </c:pt>
                <c:pt idx="4">
                  <c:v>100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Payments</c:v>
                </c:pt>
                <c:pt idx="1">
                  <c:v>Interest</c:v>
                </c:pt>
                <c:pt idx="2">
                  <c:v>Rentals</c:v>
                </c:pt>
                <c:pt idx="3">
                  <c:v>Lions Club</c:v>
                </c:pt>
                <c:pt idx="4">
                  <c:v>Dock Fees</c:v>
                </c:pt>
              </c:strCache>
            </c:strRef>
          </c:cat>
          <c:val>
            <c:numRef>
              <c:f>Sheet1!$B$4:$F$4</c:f>
              <c:numCache>
                <c:formatCode>_("$"* #,##0.00_);_("$"* \(#,##0.00\);_("$"* "-"??_);_(@_)</c:formatCode>
                <c:ptCount val="5"/>
                <c:pt idx="0">
                  <c:v>13064</c:v>
                </c:pt>
                <c:pt idx="1">
                  <c:v>78.73</c:v>
                </c:pt>
                <c:pt idx="2">
                  <c:v>600</c:v>
                </c:pt>
                <c:pt idx="3">
                  <c:v>700</c:v>
                </c:pt>
                <c:pt idx="4">
                  <c:v>100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Payments</c:v>
                </c:pt>
                <c:pt idx="1">
                  <c:v>Interest</c:v>
                </c:pt>
                <c:pt idx="2">
                  <c:v>Rentals</c:v>
                </c:pt>
                <c:pt idx="3">
                  <c:v>Lions Club</c:v>
                </c:pt>
                <c:pt idx="4">
                  <c:v>Dock Fees</c:v>
                </c:pt>
              </c:strCache>
            </c:strRef>
          </c:cat>
          <c:val>
            <c:numRef>
              <c:f>Sheet1!$B$5:$F$5</c:f>
              <c:numCache>
                <c:formatCode>_("$"* #,##0.00_);_("$"* \(#,##0.00\);_("$"* "-"??_);_(@_)</c:formatCode>
                <c:ptCount val="5"/>
                <c:pt idx="0">
                  <c:v>12652</c:v>
                </c:pt>
                <c:pt idx="1">
                  <c:v>3</c:v>
                </c:pt>
                <c:pt idx="2">
                  <c:v>280</c:v>
                </c:pt>
                <c:pt idx="3">
                  <c:v>1300</c:v>
                </c:pt>
                <c:pt idx="4">
                  <c:v>50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Payments</c:v>
                </c:pt>
                <c:pt idx="1">
                  <c:v>Interest</c:v>
                </c:pt>
                <c:pt idx="2">
                  <c:v>Rentals</c:v>
                </c:pt>
                <c:pt idx="3">
                  <c:v>Lions Club</c:v>
                </c:pt>
                <c:pt idx="4">
                  <c:v>Dock Fees</c:v>
                </c:pt>
              </c:strCache>
            </c:strRef>
          </c:cat>
          <c:val>
            <c:numRef>
              <c:f>Sheet1!$B$6:$F$6</c:f>
              <c:numCache>
                <c:formatCode>_("$"* #,##0.00_);_("$"* \(#,##0.00\);_("$"* "-"??_);_(@_)</c:formatCode>
                <c:ptCount val="5"/>
                <c:pt idx="0">
                  <c:v>11385</c:v>
                </c:pt>
                <c:pt idx="1">
                  <c:v>3.57</c:v>
                </c:pt>
                <c:pt idx="2">
                  <c:v>1150</c:v>
                </c:pt>
                <c:pt idx="3">
                  <c:v>700</c:v>
                </c:pt>
                <c:pt idx="4">
                  <c:v>150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Payments</c:v>
                </c:pt>
                <c:pt idx="1">
                  <c:v>Interest</c:v>
                </c:pt>
                <c:pt idx="2">
                  <c:v>Rentals</c:v>
                </c:pt>
                <c:pt idx="3">
                  <c:v>Lions Club</c:v>
                </c:pt>
                <c:pt idx="4">
                  <c:v>Dock Fees</c:v>
                </c:pt>
              </c:strCache>
            </c:strRef>
          </c:cat>
          <c:val>
            <c:numRef>
              <c:f>Sheet1!$B$7:$F$7</c:f>
              <c:numCache>
                <c:formatCode>_("$"* #,##0.00_);_("$"* \(#,##0.00\);_("$"* "-"??_);_(@_)</c:formatCode>
                <c:ptCount val="5"/>
                <c:pt idx="0">
                  <c:v>14830</c:v>
                </c:pt>
                <c:pt idx="1">
                  <c:v>730.47</c:v>
                </c:pt>
                <c:pt idx="2">
                  <c:v>700</c:v>
                </c:pt>
                <c:pt idx="3">
                  <c:v>350</c:v>
                </c:pt>
                <c:pt idx="4">
                  <c:v>150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8693632"/>
        <c:axId val="48695168"/>
      </c:barChart>
      <c:catAx>
        <c:axId val="4869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-2700000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48695168"/>
        <c:crosses val="autoZero"/>
        <c:auto val="1"/>
        <c:lblAlgn val="ctr"/>
        <c:lblOffset val="100"/>
        <c:noMultiLvlLbl val="1"/>
      </c:catAx>
      <c:valAx>
        <c:axId val="48695168"/>
        <c:scaling>
          <c:orientation val="minMax"/>
        </c:scaling>
        <c:delete val="0"/>
        <c:axPos val="l"/>
        <c:majorGridlines/>
        <c:numFmt formatCode="&quot;$&quot;#,##0;[Red]&quot;$&quot;#,##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48693632"/>
        <c:crosses val="autoZero"/>
        <c:crossBetween val="between"/>
        <c:majorUnit val="4000"/>
        <c:minorUnit val="2000"/>
      </c:valAx>
    </c:plotArea>
    <c:legend>
      <c:legendPos val="b"/>
      <c:layout/>
      <c:overlay val="0"/>
      <c:txPr>
        <a:bodyPr/>
        <a:lstStyle/>
        <a:p>
          <a:pPr>
            <a:defRPr>
              <a:latin typeface="+mj-lt"/>
            </a:defRPr>
          </a:pPr>
          <a:endParaRPr lang="en-US"/>
        </a:p>
      </c:txPr>
    </c:legend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Income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strCache>
            </c:strRef>
          </c:cat>
          <c:val>
            <c:numRef>
              <c:f>Sheet1!$B$2:$G$2</c:f>
              <c:numCache>
                <c:formatCode>_("$"* #,##0_);_("$"* \(#,##0\);_("$"* "-"??_);_(@_)</c:formatCode>
                <c:ptCount val="6"/>
                <c:pt idx="0">
                  <c:v>17095</c:v>
                </c:pt>
                <c:pt idx="1">
                  <c:v>15934</c:v>
                </c:pt>
                <c:pt idx="2">
                  <c:v>14543</c:v>
                </c:pt>
                <c:pt idx="3">
                  <c:v>14235</c:v>
                </c:pt>
                <c:pt idx="4">
                  <c:v>13039</c:v>
                </c:pt>
                <c:pt idx="5">
                  <c:v>21427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Expenses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strCache>
            </c:strRef>
          </c:cat>
          <c:val>
            <c:numRef>
              <c:f>Sheet1!$B$3:$G$3</c:f>
              <c:numCache>
                <c:formatCode>_("$"* #,##0_);_("$"* \(#,##0\);_("$"* "-"??_);_(@_)</c:formatCode>
                <c:ptCount val="6"/>
                <c:pt idx="0">
                  <c:v>14286</c:v>
                </c:pt>
                <c:pt idx="1">
                  <c:v>14068</c:v>
                </c:pt>
                <c:pt idx="2">
                  <c:v>18274</c:v>
                </c:pt>
                <c:pt idx="3">
                  <c:v>18678</c:v>
                </c:pt>
                <c:pt idx="4">
                  <c:v>17598</c:v>
                </c:pt>
                <c:pt idx="5">
                  <c:v>26019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Difference</c:v>
                </c:pt>
              </c:strCache>
            </c:strRef>
          </c:tx>
          <c:invertIfNegative val="0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+mj-lt"/>
                      </a:rPr>
                      <a:t>$(4,592)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strCache>
            </c:strRef>
          </c:cat>
          <c:val>
            <c:numRef>
              <c:f>Sheet1!$B$4:$G$4</c:f>
              <c:numCache>
                <c:formatCode>_("$"* #,##0_);_("$"* \(#,##0\);_("$"* "-"??_);_(@_)</c:formatCode>
                <c:ptCount val="6"/>
                <c:pt idx="0">
                  <c:v>2809</c:v>
                </c:pt>
                <c:pt idx="1">
                  <c:v>1866</c:v>
                </c:pt>
                <c:pt idx="2">
                  <c:v>-3731</c:v>
                </c:pt>
                <c:pt idx="3">
                  <c:v>-4443</c:v>
                </c:pt>
                <c:pt idx="4">
                  <c:v>-4559</c:v>
                </c:pt>
                <c:pt idx="5">
                  <c:v>-4592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8739456"/>
        <c:axId val="48740992"/>
      </c:barChart>
      <c:catAx>
        <c:axId val="4873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0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48740992"/>
        <c:crosses val="autoZero"/>
        <c:auto val="1"/>
        <c:lblAlgn val="ctr"/>
        <c:lblOffset val="100"/>
        <c:noMultiLvlLbl val="1"/>
      </c:catAx>
      <c:valAx>
        <c:axId val="4874099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one"/>
        <c:crossAx val="48739456"/>
        <c:crosses val="autoZero"/>
        <c:crossBetween val="between"/>
        <c:majorUnit val="12500"/>
        <c:minorUnit val="6250"/>
      </c:valAx>
    </c:plotArea>
    <c:legend>
      <c:legendPos val="t"/>
      <c:layout/>
      <c:overlay val="0"/>
      <c:txPr>
        <a:bodyPr/>
        <a:lstStyle/>
        <a:p>
          <a:pPr>
            <a:defRPr sz="2400">
              <a:latin typeface="+mj-lt"/>
            </a:defRPr>
          </a:pPr>
          <a:endParaRPr lang="en-US"/>
        </a:p>
      </c:txPr>
    </c:legend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</p:spPr>
        <p:txBody>
          <a:bodyPr lIns="93936" tIns="46968" rIns="93936" bIns="46968"/>
          <a:lstStyle/>
          <a:p>
            <a:pPr lvl="0"/>
            <a:endParaRPr dirty="0"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43610" y="4447461"/>
            <a:ext cx="5189855" cy="4213384"/>
          </a:xfrm>
          <a:prstGeom prst="rect">
            <a:avLst/>
          </a:prstGeom>
        </p:spPr>
        <p:txBody>
          <a:bodyPr lIns="93936" tIns="46968" rIns="93936" bIns="46968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24408741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5/9/2016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lvl="0"/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410200"/>
          </a:xfrm>
          <a:prstGeom prst="rect">
            <a:avLst/>
          </a:prstGeom>
        </p:spPr>
        <p:txBody>
          <a:bodyPr/>
          <a:lstStyle/>
          <a:p>
            <a:pPr lvl="0" indent="-685800">
              <a:lnSpc>
                <a:spcPct val="115000"/>
              </a:lnSpc>
              <a:spcBef>
                <a:spcPts val="1000"/>
              </a:spcBef>
              <a:buSzTx/>
              <a:buNone/>
              <a:defRPr sz="4000"/>
            </a:pPr>
            <a:endParaRPr dirty="0"/>
          </a:p>
        </p:txBody>
      </p:sp>
      <p:pic>
        <p:nvPicPr>
          <p:cNvPr id="56" name="image1.jpeg" descr="http://www.ppoa.info/images/photo_gallery/beach//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3043" y="-11262"/>
            <a:ext cx="11176486" cy="6880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842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/>
              <a:t>Operating Budget</a:t>
            </a:r>
          </a:p>
        </p:txBody>
      </p:sp>
      <p:graphicFrame>
        <p:nvGraphicFramePr>
          <p:cNvPr id="101" name="Chart 101"/>
          <p:cNvGraphicFramePr/>
          <p:nvPr>
            <p:extLst>
              <p:ext uri="{D42A27DB-BD31-4B8C-83A1-F6EECF244321}">
                <p14:modId xmlns:p14="http://schemas.microsoft.com/office/powerpoint/2010/main" val="3876882569"/>
              </p:ext>
            </p:extLst>
          </p:nvPr>
        </p:nvGraphicFramePr>
        <p:xfrm>
          <a:off x="268509" y="1054688"/>
          <a:ext cx="8864835" cy="5386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7556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sz="3600" dirty="0" smtClean="0"/>
              <a:t>Expenses </a:t>
            </a:r>
            <a:r>
              <a:rPr sz="3600" dirty="0" smtClean="0"/>
              <a:t>As </a:t>
            </a:r>
            <a:r>
              <a:rPr sz="3600" dirty="0"/>
              <a:t>of March 31, FY </a:t>
            </a:r>
            <a:r>
              <a:rPr sz="3600" dirty="0" smtClean="0"/>
              <a:t>201</a:t>
            </a:r>
            <a:r>
              <a:rPr lang="en-US" sz="3600" dirty="0" smtClean="0"/>
              <a:t>6</a:t>
            </a:r>
            <a:endParaRPr sz="36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530091"/>
              </p:ext>
            </p:extLst>
          </p:nvPr>
        </p:nvGraphicFramePr>
        <p:xfrm>
          <a:off x="228600" y="1046532"/>
          <a:ext cx="8458200" cy="5506669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4376787"/>
                <a:gridCol w="985886"/>
                <a:gridCol w="1537702"/>
                <a:gridCol w="1557825"/>
              </a:tblGrid>
              <a:tr h="304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EXPENSES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FY2016 PLAN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FY2016 ACTUAL YTD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VARIANCE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Taxes (Town &amp; State)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$3,500.00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 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3,614.95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 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(114.95)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United Site Services (Porta Potti)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$325.00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$317.89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$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7.11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Comm Mass (Corp. Fee&amp; Interest/Penalties)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$419.94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$423.44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3.50)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023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Verizon (Telephone)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$1,000.00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$1,039.56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39.56)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National Grid (Electric)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$2,000.00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$1,498.79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$501.21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Kristoff and Sons (Trash)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$200.00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$157.00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$43.00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Lodge Security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$216.00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$216.00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$0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USPS (Stamps)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$250.00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$147.00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$103.00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Broberg Insurance (Liability)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$5,585.00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$5,585.00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3609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Broberg Insurance (Lodge replacement)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$1,233.00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$1,232.76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$0.24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3609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Huhtula Oil (Fuel)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$1,300.00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$923.71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$376.29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Dept. 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of Revenue 2014 Taxes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 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811.00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$811.00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$0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3609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US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Dept. 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of Rev /State of Mass(Barn Proceeds)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$7,090.00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$7,090.00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PO Box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$60.00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$60.00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Beach water testing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$140.00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$240.00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100.00)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36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Web Site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$80.25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$19.75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3609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Lodge inspection: Town of Hubbardston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$40.00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$42.00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2.00)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Legal Fees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$1,000.00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$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900.00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Miscellaneous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$250.00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$167.83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$82.17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Tax Accountant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$1,225.00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$1,225.00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Mailings/Meetings/Supplies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$250.00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$46.86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+mj-lt"/>
                        </a:rPr>
                        <a:t>$203.14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2585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Spring Cleanup/Annual Beach Party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sng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sng" strike="noStrike" dirty="0" smtClean="0">
                          <a:effectLst/>
                          <a:latin typeface="+mj-lt"/>
                        </a:rPr>
                        <a:t>$550.00 </a:t>
                      </a:r>
                      <a:endParaRPr lang="en-US" sz="12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sng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sng" strike="noStrike" dirty="0" smtClean="0">
                          <a:effectLst/>
                          <a:latin typeface="+mj-lt"/>
                        </a:rPr>
                        <a:t>$557.07 </a:t>
                      </a:r>
                      <a:endParaRPr lang="en-US" sz="12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sng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sng" strike="noStrike" dirty="0" smtClean="0"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u="sng" strike="noStrike" dirty="0">
                          <a:effectLst/>
                          <a:latin typeface="+mj-lt"/>
                        </a:rPr>
                        <a:t>7.07)</a:t>
                      </a:r>
                      <a:endParaRPr lang="en-US" sz="12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911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TOTAL OPERATING EXPENSES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$27,544.94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$25,576.11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 $ </a:t>
                      </a:r>
                      <a:r>
                        <a:rPr lang="en-US" sz="1200" b="1" u="none" strike="noStrike" dirty="0" smtClean="0">
                          <a:effectLst/>
                          <a:latin typeface="+mj-lt"/>
                        </a:rPr>
                        <a:t>1,968.83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838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77240">
              <a:defRPr sz="3315" b="1"/>
            </a:lvl1pPr>
          </a:lstStyle>
          <a:p>
            <a:pPr lvl="0">
              <a:defRPr sz="1800" b="0"/>
            </a:pPr>
            <a:r>
              <a:rPr sz="3315" b="1" dirty="0"/>
              <a:t>FY </a:t>
            </a:r>
            <a:r>
              <a:rPr sz="3315" b="1" dirty="0" smtClean="0"/>
              <a:t>201</a:t>
            </a:r>
            <a:r>
              <a:rPr lang="en-US" sz="3315" b="1" dirty="0" smtClean="0"/>
              <a:t>6</a:t>
            </a:r>
            <a:r>
              <a:rPr sz="3315" b="1" dirty="0" smtClean="0"/>
              <a:t> </a:t>
            </a:r>
            <a:r>
              <a:rPr sz="3315" b="1" dirty="0"/>
              <a:t>Maintenance &amp; Improvements</a:t>
            </a:r>
          </a:p>
        </p:txBody>
      </p:sp>
      <p:graphicFrame>
        <p:nvGraphicFramePr>
          <p:cNvPr id="82" name="Table 82"/>
          <p:cNvGraphicFramePr/>
          <p:nvPr>
            <p:extLst>
              <p:ext uri="{D42A27DB-BD31-4B8C-83A1-F6EECF244321}">
                <p14:modId xmlns:p14="http://schemas.microsoft.com/office/powerpoint/2010/main" val="4110245553"/>
              </p:ext>
            </p:extLst>
          </p:nvPr>
        </p:nvGraphicFramePr>
        <p:xfrm>
          <a:off x="304801" y="1447801"/>
          <a:ext cx="8320609" cy="5191124"/>
        </p:xfrm>
        <a:graphic>
          <a:graphicData uri="http://schemas.openxmlformats.org/drawingml/2006/table">
            <a:tbl>
              <a:tblPr bandRow="1">
                <a:tableStyleId>{EEE7283C-3CF3-47DC-8721-378D4A62B228}</a:tableStyleId>
              </a:tblPr>
              <a:tblGrid>
                <a:gridCol w="3153076"/>
                <a:gridCol w="1600620"/>
                <a:gridCol w="1600620"/>
                <a:gridCol w="1966293"/>
              </a:tblGrid>
              <a:tr h="350520">
                <a:tc>
                  <a:txBody>
                    <a:bodyPr/>
                    <a:lstStyle/>
                    <a:p>
                      <a:pPr lvl="0" algn="l">
                        <a:defRPr sz="1800" b="0"/>
                      </a:pPr>
                      <a:r>
                        <a:rPr sz="1200" b="0" i="0" dirty="0" smtClean="0">
                          <a:latin typeface="+mj-lt"/>
                          <a:sym typeface="Calibri"/>
                        </a:rPr>
                        <a:t>EXPENSES</a:t>
                      </a:r>
                      <a:r>
                        <a:rPr lang="en-US" sz="1200" b="0" i="0" dirty="0" smtClean="0">
                          <a:latin typeface="+mj-lt"/>
                          <a:sym typeface="Calibri"/>
                        </a:rPr>
                        <a:t> </a:t>
                      </a:r>
                      <a:endParaRPr sz="1200" b="0" i="0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/>
                      </a:pPr>
                      <a:r>
                        <a:rPr sz="1200" b="0" i="0" dirty="0">
                          <a:latin typeface="+mj-lt"/>
                          <a:sym typeface="Calibri"/>
                        </a:rPr>
                        <a:t>FY </a:t>
                      </a:r>
                      <a:r>
                        <a:rPr sz="1200" b="0" i="0" dirty="0" smtClean="0">
                          <a:latin typeface="+mj-lt"/>
                          <a:sym typeface="Calibri"/>
                        </a:rPr>
                        <a:t>201</a:t>
                      </a:r>
                      <a:r>
                        <a:rPr lang="en-US" sz="1200" b="0" i="0" dirty="0" smtClean="0">
                          <a:latin typeface="+mj-lt"/>
                          <a:sym typeface="Calibri"/>
                        </a:rPr>
                        <a:t>6</a:t>
                      </a:r>
                      <a:r>
                        <a:rPr sz="1200" b="0" i="0" dirty="0" smtClean="0">
                          <a:latin typeface="+mj-lt"/>
                          <a:sym typeface="Calibri"/>
                        </a:rPr>
                        <a:t> </a:t>
                      </a:r>
                      <a:r>
                        <a:rPr sz="1200" b="0" i="0" dirty="0">
                          <a:latin typeface="+mj-lt"/>
                          <a:sym typeface="Calibri"/>
                        </a:rPr>
                        <a:t>Plan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/>
                      </a:pPr>
                      <a:r>
                        <a:rPr sz="1200" b="0" i="0" dirty="0">
                          <a:latin typeface="+mj-lt"/>
                          <a:sym typeface="Calibri"/>
                        </a:rPr>
                        <a:t>FY </a:t>
                      </a:r>
                      <a:r>
                        <a:rPr sz="1200" b="0" i="0" dirty="0" smtClean="0">
                          <a:latin typeface="+mj-lt"/>
                          <a:sym typeface="Calibri"/>
                        </a:rPr>
                        <a:t>201</a:t>
                      </a:r>
                      <a:r>
                        <a:rPr lang="en-US" sz="1200" b="0" i="0" dirty="0" smtClean="0">
                          <a:latin typeface="+mj-lt"/>
                          <a:sym typeface="Calibri"/>
                        </a:rPr>
                        <a:t>6</a:t>
                      </a:r>
                      <a:r>
                        <a:rPr lang="en-US" sz="1200" b="0" i="0" baseline="0" dirty="0" smtClean="0">
                          <a:latin typeface="+mj-lt"/>
                          <a:sym typeface="Calibri"/>
                        </a:rPr>
                        <a:t> </a:t>
                      </a:r>
                      <a:r>
                        <a:rPr sz="1200" b="0" i="0" dirty="0" smtClean="0">
                          <a:latin typeface="+mj-lt"/>
                          <a:sym typeface="Calibri"/>
                        </a:rPr>
                        <a:t>Actual</a:t>
                      </a:r>
                      <a:endParaRPr sz="1200" b="0" i="0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/>
                      </a:pPr>
                      <a:r>
                        <a:rPr sz="1200" b="0" i="0" dirty="0">
                          <a:latin typeface="+mj-lt"/>
                          <a:sym typeface="Calibri"/>
                        </a:rPr>
                        <a:t>Variance</a:t>
                      </a:r>
                    </a:p>
                  </a:txBody>
                  <a:tcPr marL="63500" marR="63500" marT="63500" marB="63500" horzOverflow="overflow"/>
                </a:tc>
              </a:tr>
              <a:tr h="259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Swing Set Canvas Replacement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$139.00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*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$139.00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Beach Sand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$455.05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*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$910.05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$(455.00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Lodge Septic Cleaning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Lodge cleaning &amp; supplies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200.00 </a:t>
                      </a: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General Repairs (Lodge Pump, etc.)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$750.00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$204.00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$546.00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Tractor fuel &amp; mowing supplies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Safety Fencing at Dam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$1,700.00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*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$1,700.00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Lodge/Shed Roof Repairs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$7,000.00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*</a:t>
                      </a:r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$7,200.00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200.00)</a:t>
                      </a: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Lodge Exterior Wall Repair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$2,000.00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*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$1,970.00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Gas Grill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$350.00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*</a:t>
                      </a:r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$365.91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15.91)</a:t>
                      </a: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Beach Driveway Sealing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$1,300.00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*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$1,300.00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Pond Raking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$3,000.00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$3,000.00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TOL . MAINT. &amp; IMPROVEMENTS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$             17,194.05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$             13,888.96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$               3,305.09 </a:t>
                      </a:r>
                    </a:p>
                  </a:txBody>
                  <a:tcPr marL="9525" marR="9525" marT="9525" marB="0" anchor="b"/>
                </a:tc>
              </a:tr>
              <a:tr h="350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OPERATING &amp; MAINT/IMPROVEMENTS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$             44,738.99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$             39,465.07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$               5,273.92 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43400" y="987623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* Paid for with Barn Proceeds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7945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 b="1"/>
            </a:lvl1pPr>
          </a:lstStyle>
          <a:p>
            <a:pPr lvl="0">
              <a:defRPr sz="1800" b="0"/>
            </a:pPr>
            <a:r>
              <a:rPr sz="3900" b="1" dirty="0"/>
              <a:t>Income</a:t>
            </a:r>
          </a:p>
        </p:txBody>
      </p:sp>
      <p:graphicFrame>
        <p:nvGraphicFramePr>
          <p:cNvPr id="85" name="Table 85"/>
          <p:cNvGraphicFramePr/>
          <p:nvPr/>
        </p:nvGraphicFramePr>
        <p:xfrm>
          <a:off x="381000" y="1523999"/>
          <a:ext cx="8534399" cy="353191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89174"/>
                <a:gridCol w="2244725"/>
                <a:gridCol w="2000250"/>
                <a:gridCol w="2000250"/>
              </a:tblGrid>
              <a:tr h="369741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</a:tr>
              <a:tr h="352135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</a:tr>
              <a:tr h="352135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</a:tr>
              <a:tr h="352135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</a:tr>
              <a:tr h="352135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</a:tr>
              <a:tr h="524681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</a:tr>
              <a:tr h="524681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</a:tr>
              <a:tr h="352135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</a:tr>
              <a:tr h="352135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endParaRPr dirty="0"/>
                    </a:p>
                  </a:txBody>
                  <a:tcPr marL="9525" marR="9525" marT="9525" marB="9525" anchor="b" horzOverflow="overflow"/>
                </a:tc>
              </a:tr>
            </a:tbl>
          </a:graphicData>
        </a:graphic>
      </p:graphicFrame>
      <p:graphicFrame>
        <p:nvGraphicFramePr>
          <p:cNvPr id="86" name="Table 86"/>
          <p:cNvGraphicFramePr/>
          <p:nvPr>
            <p:extLst>
              <p:ext uri="{D42A27DB-BD31-4B8C-83A1-F6EECF244321}">
                <p14:modId xmlns:p14="http://schemas.microsoft.com/office/powerpoint/2010/main" val="3210134063"/>
              </p:ext>
            </p:extLst>
          </p:nvPr>
        </p:nvGraphicFramePr>
        <p:xfrm>
          <a:off x="381000" y="914400"/>
          <a:ext cx="8330024" cy="5714878"/>
        </p:xfrm>
        <a:graphic>
          <a:graphicData uri="http://schemas.openxmlformats.org/drawingml/2006/table">
            <a:tbl>
              <a:tblPr bandRow="1">
                <a:tableStyleId>{EEE7283C-3CF3-47DC-8721-378D4A62B228}</a:tableStyleId>
              </a:tblPr>
              <a:tblGrid>
                <a:gridCol w="2959458"/>
                <a:gridCol w="1602097"/>
                <a:gridCol w="2297396"/>
                <a:gridCol w="1471073"/>
              </a:tblGrid>
              <a:tr h="282954">
                <a:tc>
                  <a:txBody>
                    <a:bodyPr/>
                    <a:lstStyle/>
                    <a:p>
                      <a:pPr lvl="0" algn="l">
                        <a:defRPr sz="1800" b="0"/>
                      </a:pPr>
                      <a:endParaRPr sz="1200" b="0" i="0" dirty="0">
                        <a:latin typeface="+mj-lt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/>
                      </a:pPr>
                      <a:r>
                        <a:rPr sz="1200" b="1" i="0" dirty="0">
                          <a:latin typeface="+mj-lt"/>
                          <a:sym typeface="Calibri"/>
                        </a:rPr>
                        <a:t>FY </a:t>
                      </a:r>
                      <a:r>
                        <a:rPr sz="1200" b="1" i="0" dirty="0" smtClean="0">
                          <a:latin typeface="+mj-lt"/>
                          <a:sym typeface="Calibri"/>
                        </a:rPr>
                        <a:t>201</a:t>
                      </a:r>
                      <a:r>
                        <a:rPr lang="en-US" sz="1200" b="1" i="0" dirty="0" smtClean="0">
                          <a:latin typeface="+mj-lt"/>
                          <a:sym typeface="Calibri"/>
                        </a:rPr>
                        <a:t>6</a:t>
                      </a:r>
                      <a:r>
                        <a:rPr sz="1200" b="1" i="0" dirty="0" smtClean="0">
                          <a:latin typeface="+mj-lt"/>
                          <a:sym typeface="Calibri"/>
                        </a:rPr>
                        <a:t> </a:t>
                      </a:r>
                      <a:r>
                        <a:rPr sz="1200" b="1" i="0" dirty="0">
                          <a:latin typeface="+mj-lt"/>
                          <a:sym typeface="Calibri"/>
                        </a:rPr>
                        <a:t>Plan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/>
                      </a:pPr>
                      <a:r>
                        <a:rPr sz="1200" b="1" i="0" dirty="0">
                          <a:latin typeface="+mj-lt"/>
                          <a:sym typeface="Calibri"/>
                        </a:rPr>
                        <a:t>FY </a:t>
                      </a:r>
                      <a:r>
                        <a:rPr sz="1200" b="1" i="0" dirty="0" smtClean="0">
                          <a:latin typeface="+mj-lt"/>
                          <a:sym typeface="Calibri"/>
                        </a:rPr>
                        <a:t>201</a:t>
                      </a:r>
                      <a:r>
                        <a:rPr lang="en-US" sz="1200" b="1" i="0" dirty="0" smtClean="0">
                          <a:latin typeface="+mj-lt"/>
                          <a:sym typeface="Calibri"/>
                        </a:rPr>
                        <a:t>6</a:t>
                      </a:r>
                      <a:r>
                        <a:rPr lang="en-US" sz="1200" b="1" i="0" baseline="0" dirty="0" smtClean="0">
                          <a:latin typeface="+mj-lt"/>
                          <a:sym typeface="Calibri"/>
                        </a:rPr>
                        <a:t> </a:t>
                      </a:r>
                      <a:r>
                        <a:rPr sz="1200" b="1" i="0" dirty="0" smtClean="0">
                          <a:latin typeface="+mj-lt"/>
                          <a:sym typeface="Calibri"/>
                        </a:rPr>
                        <a:t>Actual</a:t>
                      </a:r>
                      <a:endParaRPr sz="1200" b="1" i="0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/>
                      </a:pPr>
                      <a:r>
                        <a:rPr sz="1200" b="1" i="0" dirty="0">
                          <a:latin typeface="+mj-lt"/>
                          <a:sym typeface="Calibri"/>
                        </a:rPr>
                        <a:t>Variance</a:t>
                      </a:r>
                    </a:p>
                  </a:txBody>
                  <a:tcPr marL="63500" marR="63500" marT="63500" marB="63500" horzOverflow="overflow"/>
                </a:tc>
              </a:tr>
              <a:tr h="362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FY 2015 Maint Fees (Plan: 189 x $68)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$12,852.00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$8,604.00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4,248.00)</a:t>
                      </a:r>
                    </a:p>
                  </a:txBody>
                  <a:tcPr marL="9525" marR="9525" marT="9525" marB="0" anchor="b"/>
                </a:tc>
              </a:tr>
              <a:tr h="362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FY 2015 Memberships (Plan: 189 x $100)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$18,900.00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$6,226.06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12,673.94)</a:t>
                      </a:r>
                    </a:p>
                  </a:txBody>
                  <a:tcPr marL="9525" marR="9525" marT="9525" marB="0" anchor="b"/>
                </a:tc>
              </a:tr>
              <a:tr h="362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Past Due Maint Fees / Interest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$730.47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$730.47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62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Lodge Rentals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$1,450.00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$700.00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750.00)</a:t>
                      </a:r>
                    </a:p>
                  </a:txBody>
                  <a:tcPr marL="9525" marR="9525" marT="9525" marB="0" anchor="b"/>
                </a:tc>
              </a:tr>
              <a:tr h="362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Lions Lodge Rental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$350.00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$350.00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62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Interest (GFA Checking)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$1.14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$0.14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62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Interest (GFA Savings)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$4.00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$60.35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$56.35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62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Dock Fees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$150.00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$150.00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62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SUBTOTAL OPERATING INCOME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$33,707.00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$16,822.02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16,884.98)</a:t>
                      </a:r>
                    </a:p>
                  </a:txBody>
                  <a:tcPr marL="9525" marR="9525" marT="9525" marB="0" anchor="b"/>
                </a:tc>
              </a:tr>
              <a:tr h="362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US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Dept.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of Treasury Refund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$4,605.67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$4,605.67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62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INCOME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$33,707.00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$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21,427.69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$(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12,279.31)</a:t>
                      </a:r>
                    </a:p>
                  </a:txBody>
                  <a:tcPr marL="9525" marR="9525" marT="9525" marB="0" anchor="b"/>
                </a:tc>
              </a:tr>
              <a:tr h="11111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829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Merrill Lynch Withdrawal (June/Barn)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$15,000.00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$15,000.00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829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Merrill Lynch Withdrawal (Aug/Taxes)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$10,000.00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$10,000.00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829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Withdrawal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from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Investments (Barn Proceeds)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$25,000.00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$25,000.00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829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$58,707.00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$46,427.69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9900"/>
                          </a:solidFill>
                          <a:effectLst/>
                          <a:latin typeface="+mj-lt"/>
                        </a:rPr>
                        <a:t> $ </a:t>
                      </a:r>
                      <a:r>
                        <a:rPr lang="en-US" sz="1200" b="1" i="0" u="none" strike="noStrike" dirty="0" smtClean="0">
                          <a:solidFill>
                            <a:srgbClr val="009900"/>
                          </a:solidFill>
                          <a:effectLst/>
                          <a:latin typeface="+mj-lt"/>
                        </a:rPr>
                        <a:t>12,279.31 </a:t>
                      </a:r>
                      <a:endParaRPr lang="en-US" sz="1200" b="1" i="0" u="none" strike="noStrike" dirty="0">
                        <a:solidFill>
                          <a:srgbClr val="0099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defTabSz="905255">
              <a:defRPr sz="1800"/>
            </a:pPr>
            <a:r>
              <a:rPr sz="3564" dirty="0"/>
              <a:t>Treasurer’s Report</a:t>
            </a:r>
            <a:br>
              <a:rPr sz="3564" dirty="0"/>
            </a:br>
            <a:r>
              <a:rPr sz="3564" dirty="0"/>
              <a:t> March 31, </a:t>
            </a:r>
            <a:r>
              <a:rPr sz="3564" dirty="0" smtClean="0"/>
              <a:t>201</a:t>
            </a:r>
            <a:r>
              <a:rPr lang="en-US" sz="3564" dirty="0" smtClean="0"/>
              <a:t>6</a:t>
            </a:r>
            <a:endParaRPr sz="3564" dirty="0"/>
          </a:p>
        </p:txBody>
      </p:sp>
      <p:graphicFrame>
        <p:nvGraphicFramePr>
          <p:cNvPr id="73" name="Table 73"/>
          <p:cNvGraphicFramePr/>
          <p:nvPr>
            <p:extLst>
              <p:ext uri="{D42A27DB-BD31-4B8C-83A1-F6EECF244321}">
                <p14:modId xmlns:p14="http://schemas.microsoft.com/office/powerpoint/2010/main" val="2836884899"/>
              </p:ext>
            </p:extLst>
          </p:nvPr>
        </p:nvGraphicFramePr>
        <p:xfrm>
          <a:off x="381000" y="1371600"/>
          <a:ext cx="7699502" cy="501939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279902"/>
                <a:gridCol w="2514600"/>
                <a:gridCol w="1905000"/>
              </a:tblGrid>
              <a:tr h="652419"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latin typeface="+mj-lt"/>
                          <a:sym typeface="Calibri"/>
                        </a:rPr>
                        <a:t>Account</a:t>
                      </a:r>
                      <a:endParaRPr sz="2000" b="1" i="1" dirty="0">
                        <a:solidFill>
                          <a:srgbClr val="FFFFFF"/>
                        </a:solidFill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latin typeface="+mj-lt"/>
                          <a:sym typeface="Trebuchet MS"/>
                        </a:rPr>
                        <a:t>Portfolio Total: 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latin typeface="+mj-lt"/>
                          <a:sym typeface="Trebuchet MS"/>
                        </a:rPr>
                        <a:t>FYTD Income/ Interest Earned 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500" marR="63500" marT="63500" marB="63500" horzOverflow="overflow"/>
                </a:tc>
              </a:tr>
              <a:tr h="548537"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latin typeface="+mj-lt"/>
                          <a:sym typeface="Trebuchet MS"/>
                        </a:rPr>
                        <a:t>GFA Checking 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r>
                        <a:rPr sz="2000" dirty="0" smtClean="0">
                          <a:latin typeface="+mj-lt"/>
                          <a:sym typeface="Calibri"/>
                        </a:rPr>
                        <a:t>$</a:t>
                      </a:r>
                      <a:r>
                        <a:rPr lang="en-US" sz="2000" dirty="0" smtClean="0">
                          <a:latin typeface="+mj-lt"/>
                          <a:sym typeface="Calibri"/>
                        </a:rPr>
                        <a:t>10592.17</a:t>
                      </a:r>
                      <a:endParaRPr sz="2000" b="1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r>
                        <a:rPr sz="2000" dirty="0">
                          <a:latin typeface="+mj-lt"/>
                          <a:sym typeface="Calibri"/>
                        </a:rPr>
                        <a:t>$</a:t>
                      </a:r>
                      <a:r>
                        <a:rPr sz="2000" dirty="0" smtClean="0">
                          <a:latin typeface="+mj-lt"/>
                          <a:sym typeface="Calibri"/>
                        </a:rPr>
                        <a:t>0.</a:t>
                      </a:r>
                      <a:r>
                        <a:rPr lang="en-US" sz="2000" dirty="0" smtClean="0">
                          <a:latin typeface="+mj-lt"/>
                          <a:sym typeface="Calibri"/>
                        </a:rPr>
                        <a:t>14</a:t>
                      </a:r>
                      <a:endParaRPr sz="2000" b="1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</a:tr>
              <a:tr h="577664"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latin typeface="+mj-lt"/>
                          <a:sym typeface="Trebuchet MS"/>
                        </a:rPr>
                        <a:t>GFA Savings 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r>
                        <a:rPr sz="2000" dirty="0" smtClean="0">
                          <a:latin typeface="+mj-lt"/>
                          <a:sym typeface="Calibri"/>
                        </a:rPr>
                        <a:t>$</a:t>
                      </a:r>
                      <a:r>
                        <a:rPr lang="en-US" sz="2000" dirty="0" smtClean="0">
                          <a:latin typeface="+mj-lt"/>
                          <a:sym typeface="Calibri"/>
                        </a:rPr>
                        <a:t>3669.10</a:t>
                      </a:r>
                      <a:endParaRPr sz="2000" b="1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r>
                        <a:rPr sz="2000" dirty="0" smtClean="0">
                          <a:latin typeface="+mj-lt"/>
                          <a:sym typeface="Calibri"/>
                        </a:rPr>
                        <a:t>$</a:t>
                      </a:r>
                      <a:r>
                        <a:rPr lang="en-US" sz="2000" dirty="0" smtClean="0">
                          <a:latin typeface="+mj-lt"/>
                          <a:sym typeface="Calibri"/>
                        </a:rPr>
                        <a:t>0.31</a:t>
                      </a:r>
                      <a:endParaRPr sz="2000" b="1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</a:tr>
              <a:tr h="652419"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latin typeface="+mj-lt"/>
                          <a:sym typeface="Calibri"/>
                        </a:rPr>
                        <a:t>Total GFA Accounts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r>
                        <a:rPr sz="2000" b="1" dirty="0" smtClean="0">
                          <a:latin typeface="+mj-lt"/>
                          <a:sym typeface="Calibri"/>
                        </a:rPr>
                        <a:t>$</a:t>
                      </a:r>
                      <a:r>
                        <a:rPr lang="en-US" sz="2000" b="1" dirty="0" smtClean="0">
                          <a:latin typeface="+mj-lt"/>
                          <a:sym typeface="Calibri"/>
                        </a:rPr>
                        <a:t>14,261.27</a:t>
                      </a:r>
                      <a:endParaRPr sz="2000" b="1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>
                          <a:sym typeface="Calibri"/>
                        </a:defRPr>
                      </a:pPr>
                      <a:endParaRPr sz="2000" dirty="0">
                        <a:latin typeface="+mj-lt"/>
                      </a:endParaRPr>
                    </a:p>
                  </a:txBody>
                  <a:tcPr marL="63500" marR="63500" marT="63500" marB="63500" horzOverflow="overflow"/>
                </a:tc>
              </a:tr>
              <a:tr h="652419"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latin typeface="+mj-lt"/>
                          <a:sym typeface="Trebuchet MS"/>
                        </a:rPr>
                        <a:t>Merrill Lynch Investments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r>
                        <a:rPr sz="2000" dirty="0" smtClean="0">
                          <a:latin typeface="+mj-lt"/>
                          <a:sym typeface="Calibri"/>
                        </a:rPr>
                        <a:t>$</a:t>
                      </a:r>
                      <a:r>
                        <a:rPr lang="en-US" sz="2000" dirty="0" smtClean="0">
                          <a:latin typeface="+mj-lt"/>
                          <a:sym typeface="Calibri"/>
                        </a:rPr>
                        <a:t>181,583.90</a:t>
                      </a:r>
                      <a:endParaRPr sz="2000" b="1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endParaRPr sz="2000" dirty="0">
                        <a:latin typeface="+mj-lt"/>
                      </a:endParaRPr>
                    </a:p>
                  </a:txBody>
                  <a:tcPr marL="63500" marR="63500" marT="63500" marB="63500" horzOverflow="overflow"/>
                </a:tc>
              </a:tr>
              <a:tr h="652419"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latin typeface="+mj-lt"/>
                          <a:sym typeface="Trebuchet MS"/>
                        </a:rPr>
                        <a:t>Merrill Lynch Cash Balance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r>
                        <a:rPr sz="2000" dirty="0" smtClean="0">
                          <a:latin typeface="+mj-lt"/>
                          <a:sym typeface="Calibri"/>
                        </a:rPr>
                        <a:t>$</a:t>
                      </a:r>
                      <a:r>
                        <a:rPr lang="en-US" sz="2000" dirty="0" smtClean="0">
                          <a:latin typeface="+mj-lt"/>
                          <a:sym typeface="Calibri"/>
                        </a:rPr>
                        <a:t>8225.00</a:t>
                      </a:r>
                      <a:endParaRPr sz="2000" b="1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endParaRPr sz="2000" dirty="0">
                        <a:latin typeface="+mj-lt"/>
                      </a:endParaRPr>
                    </a:p>
                  </a:txBody>
                  <a:tcPr marL="63500" marR="63500" marT="63500" marB="63500" horzOverflow="overflow"/>
                </a:tc>
              </a:tr>
              <a:tr h="652419"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latin typeface="+mj-lt"/>
                          <a:sym typeface="Calibri"/>
                        </a:rPr>
                        <a:t>Total </a:t>
                      </a:r>
                      <a:r>
                        <a:rPr sz="2000" b="1" dirty="0">
                          <a:latin typeface="+mj-lt"/>
                          <a:sym typeface="Trebuchet MS"/>
                        </a:rPr>
                        <a:t>Merrill Lynch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r>
                        <a:rPr sz="2000" b="1" dirty="0" smtClean="0">
                          <a:latin typeface="+mj-lt"/>
                          <a:sym typeface="Calibri"/>
                        </a:rPr>
                        <a:t>$</a:t>
                      </a:r>
                      <a:r>
                        <a:rPr lang="en-US" sz="2000" b="1" dirty="0" smtClean="0">
                          <a:latin typeface="+mj-lt"/>
                          <a:sym typeface="Calibri"/>
                        </a:rPr>
                        <a:t>189,808.90</a:t>
                      </a:r>
                      <a:endParaRPr sz="2000" b="1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endParaRPr sz="2000" dirty="0">
                        <a:latin typeface="+mj-lt"/>
                      </a:endParaRPr>
                    </a:p>
                  </a:txBody>
                  <a:tcPr marL="63500" marR="63500" marT="63500" marB="63500" horzOverflow="overflow"/>
                </a:tc>
              </a:tr>
              <a:tr h="546919"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latin typeface="+mj-lt"/>
                          <a:sym typeface="Trebuchet MS"/>
                        </a:rPr>
                        <a:t>TOTAL 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r>
                        <a:rPr sz="2000" b="1" dirty="0">
                          <a:latin typeface="+mj-lt"/>
                          <a:sym typeface="Calibri"/>
                        </a:rPr>
                        <a:t>$</a:t>
                      </a:r>
                      <a:r>
                        <a:rPr sz="2000" b="1" dirty="0" smtClean="0">
                          <a:latin typeface="+mj-lt"/>
                          <a:sym typeface="Calibri"/>
                        </a:rPr>
                        <a:t>2</a:t>
                      </a:r>
                      <a:r>
                        <a:rPr lang="en-US" sz="2000" b="1" dirty="0" smtClean="0">
                          <a:latin typeface="+mj-lt"/>
                          <a:sym typeface="Calibri"/>
                        </a:rPr>
                        <a:t>04</a:t>
                      </a:r>
                      <a:r>
                        <a:rPr sz="2000" b="1" dirty="0" smtClean="0">
                          <a:latin typeface="+mj-lt"/>
                          <a:sym typeface="Calibri"/>
                        </a:rPr>
                        <a:t>,</a:t>
                      </a:r>
                      <a:r>
                        <a:rPr lang="en-US" sz="2000" b="1" dirty="0" smtClean="0">
                          <a:latin typeface="+mj-lt"/>
                          <a:sym typeface="Calibri"/>
                        </a:rPr>
                        <a:t>070.17</a:t>
                      </a:r>
                      <a:endParaRPr sz="2000" b="1" dirty="0">
                        <a:latin typeface="+mj-lt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r">
                        <a:defRPr sz="1800" b="0"/>
                      </a:pPr>
                      <a:endParaRPr sz="2000" dirty="0">
                        <a:latin typeface="+mj-lt"/>
                      </a:endParaRPr>
                    </a:p>
                  </a:txBody>
                  <a:tcPr marL="63500" marR="63500" marT="63500" marB="6350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PPOA IMPROVEMENTS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+mj-lt"/>
              </a:rPr>
              <a:t>FY 2016</a:t>
            </a:r>
          </a:p>
        </p:txBody>
      </p:sp>
    </p:spTree>
    <p:extLst>
      <p:ext uri="{BB962C8B-B14F-4D97-AF65-F5344CB8AC3E}">
        <p14:creationId xmlns:p14="http://schemas.microsoft.com/office/powerpoint/2010/main" val="34129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5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8156" cy="5145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68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539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2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540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21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541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7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600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 smtClean="0"/>
              <a:t>201</a:t>
            </a:r>
            <a:r>
              <a:rPr lang="en-US" sz="4400" dirty="0" smtClean="0"/>
              <a:t>6</a:t>
            </a:r>
            <a:r>
              <a:rPr sz="4400" dirty="0" smtClean="0"/>
              <a:t> </a:t>
            </a:r>
            <a:r>
              <a:rPr sz="4400" dirty="0"/>
              <a:t>Wachusett Shores And PPOA Meeting</a:t>
            </a:r>
          </a:p>
        </p:txBody>
      </p:sp>
      <p:sp>
        <p:nvSpPr>
          <p:cNvPr id="59" name="Shape 59"/>
          <p:cNvSpPr>
            <a:spLocks noGrp="1"/>
          </p:cNvSpPr>
          <p:nvPr>
            <p:ph type="subTitle" idx="1"/>
          </p:nvPr>
        </p:nvSpPr>
        <p:spPr>
          <a:xfrm>
            <a:off x="1295400" y="3733800"/>
            <a:ext cx="6400800" cy="83343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64922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888888"/>
                </a:solidFill>
              </a:rPr>
              <a:t>Sunday May </a:t>
            </a:r>
            <a:r>
              <a:rPr lang="en-US" sz="4000" dirty="0" smtClean="0">
                <a:solidFill>
                  <a:srgbClr val="888888"/>
                </a:solidFill>
              </a:rPr>
              <a:t>1</a:t>
            </a:r>
            <a:r>
              <a:rPr sz="4000" dirty="0" smtClean="0">
                <a:solidFill>
                  <a:srgbClr val="888888"/>
                </a:solidFill>
              </a:rPr>
              <a:t>, 201</a:t>
            </a:r>
            <a:r>
              <a:rPr lang="en-US" sz="4000" dirty="0" smtClean="0">
                <a:solidFill>
                  <a:srgbClr val="888888"/>
                </a:solidFill>
              </a:rPr>
              <a:t>6</a:t>
            </a:r>
            <a:endParaRPr sz="4000" dirty="0">
              <a:solidFill>
                <a:srgbClr val="888888"/>
              </a:solidFill>
            </a:endParaRPr>
          </a:p>
          <a:p>
            <a:pPr lvl="0" defTabSz="64922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888888"/>
                </a:solidFill>
              </a:rPr>
              <a:t>2:00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5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58" name="Shape 158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9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6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1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541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53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5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3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624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63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6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28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626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0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626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6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91616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7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idx="1"/>
          </p:nvPr>
        </p:nvSpPr>
        <p:spPr>
          <a:xfrm>
            <a:off x="1524000" y="2286000"/>
            <a:ext cx="7391400" cy="3848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08609" lvl="0" indent="-308609" defTabSz="822959">
              <a:spcBef>
                <a:spcPts val="600"/>
              </a:spcBef>
              <a:buClr>
                <a:srgbClr val="376092"/>
              </a:buClr>
              <a:defRPr sz="1800"/>
            </a:pPr>
            <a:r>
              <a:rPr sz="2800" dirty="0">
                <a:latin typeface="+mj-lt"/>
              </a:rPr>
              <a:t>Welcome and Introduction to all Owners</a:t>
            </a:r>
          </a:p>
          <a:p>
            <a:pPr marL="308609" lvl="0" indent="-308609" defTabSz="822959">
              <a:spcBef>
                <a:spcPts val="600"/>
              </a:spcBef>
              <a:buClr>
                <a:srgbClr val="376092"/>
              </a:buClr>
              <a:defRPr sz="1800"/>
            </a:pPr>
            <a:r>
              <a:rPr sz="2800" dirty="0">
                <a:latin typeface="+mj-lt"/>
              </a:rPr>
              <a:t>Special Thanks</a:t>
            </a:r>
          </a:p>
          <a:p>
            <a:pPr marL="308609" lvl="0" indent="-308609" defTabSz="822959">
              <a:spcBef>
                <a:spcPts val="600"/>
              </a:spcBef>
              <a:buClr>
                <a:srgbClr val="376092"/>
              </a:buClr>
              <a:defRPr sz="1800"/>
            </a:pPr>
            <a:r>
              <a:rPr sz="2800" dirty="0">
                <a:latin typeface="+mj-lt"/>
              </a:rPr>
              <a:t>Minutes of </a:t>
            </a:r>
            <a:r>
              <a:rPr sz="2800" dirty="0" smtClean="0">
                <a:latin typeface="+mj-lt"/>
              </a:rPr>
              <a:t>201</a:t>
            </a:r>
            <a:r>
              <a:rPr lang="en-US" sz="2800" dirty="0" smtClean="0">
                <a:latin typeface="+mj-lt"/>
              </a:rPr>
              <a:t>5</a:t>
            </a:r>
            <a:r>
              <a:rPr sz="2800" dirty="0" smtClean="0">
                <a:latin typeface="+mj-lt"/>
              </a:rPr>
              <a:t> </a:t>
            </a:r>
            <a:r>
              <a:rPr sz="2800" dirty="0">
                <a:latin typeface="+mj-lt"/>
              </a:rPr>
              <a:t>PPOA Annual Meeting</a:t>
            </a:r>
          </a:p>
          <a:p>
            <a:pPr marL="308609" lvl="0" indent="-308609" defTabSz="822959">
              <a:spcBef>
                <a:spcPts val="600"/>
              </a:spcBef>
              <a:buClr>
                <a:srgbClr val="376092"/>
              </a:buClr>
              <a:defRPr sz="1800"/>
            </a:pPr>
            <a:r>
              <a:rPr sz="2800" dirty="0" smtClean="0">
                <a:latin typeface="+mj-lt"/>
              </a:rPr>
              <a:t>Treasurer’s Report</a:t>
            </a:r>
            <a:endParaRPr lang="en-US" sz="2800" dirty="0" smtClean="0">
              <a:latin typeface="+mj-lt"/>
            </a:endParaRPr>
          </a:p>
          <a:p>
            <a:pPr marL="308609" lvl="0" indent="-308609" defTabSz="822959">
              <a:spcBef>
                <a:spcPts val="600"/>
              </a:spcBef>
              <a:buClr>
                <a:srgbClr val="376092"/>
              </a:buClr>
              <a:defRPr sz="1800"/>
            </a:pPr>
            <a:r>
              <a:rPr lang="en-US" sz="2800" dirty="0" smtClean="0">
                <a:latin typeface="+mj-lt"/>
              </a:rPr>
              <a:t>Improvements</a:t>
            </a:r>
          </a:p>
          <a:p>
            <a:pPr marL="308609" lvl="0" indent="-308609" defTabSz="822959">
              <a:spcBef>
                <a:spcPts val="600"/>
              </a:spcBef>
              <a:buClr>
                <a:srgbClr val="376092"/>
              </a:buClr>
              <a:defRPr sz="1800"/>
            </a:pPr>
            <a:r>
              <a:rPr lang="en-US" sz="2800" dirty="0" smtClean="0">
                <a:latin typeface="+mj-lt"/>
              </a:rPr>
              <a:t>Barn Proceeds</a:t>
            </a:r>
            <a:endParaRPr sz="2800" dirty="0">
              <a:latin typeface="+mj-lt"/>
            </a:endParaRPr>
          </a:p>
          <a:p>
            <a:pPr marL="308609" lvl="0" indent="-308609" defTabSz="822959">
              <a:spcBef>
                <a:spcPts val="600"/>
              </a:spcBef>
              <a:buClr>
                <a:srgbClr val="376092"/>
              </a:buClr>
              <a:defRPr sz="1800"/>
            </a:pPr>
            <a:r>
              <a:rPr lang="en-US" sz="2800" dirty="0" smtClean="0">
                <a:latin typeface="+mj-lt"/>
              </a:rPr>
              <a:t>Projected </a:t>
            </a:r>
            <a:r>
              <a:rPr sz="2800" dirty="0" smtClean="0">
                <a:latin typeface="+mj-lt"/>
              </a:rPr>
              <a:t>Budget FY 201</a:t>
            </a:r>
            <a:r>
              <a:rPr lang="en-US" sz="2800" dirty="0" smtClean="0">
                <a:latin typeface="+mj-lt"/>
              </a:rPr>
              <a:t>7</a:t>
            </a:r>
          </a:p>
          <a:p>
            <a:pPr marL="308609" lvl="0" indent="-308609" defTabSz="822959">
              <a:spcBef>
                <a:spcPts val="600"/>
              </a:spcBef>
              <a:buClr>
                <a:srgbClr val="376092"/>
              </a:buClr>
              <a:defRPr sz="1800"/>
            </a:pPr>
            <a:r>
              <a:rPr lang="en-US" sz="2800" dirty="0" smtClean="0">
                <a:latin typeface="+mj-lt"/>
              </a:rPr>
              <a:t>New Business</a:t>
            </a:r>
            <a:endParaRPr sz="2800" dirty="0" smtClean="0">
              <a:latin typeface="+mj-lt"/>
            </a:endParaRPr>
          </a:p>
          <a:p>
            <a:pPr marL="308609" lvl="0" indent="-308609" defTabSz="822959">
              <a:spcBef>
                <a:spcPts val="600"/>
              </a:spcBef>
              <a:buClr>
                <a:srgbClr val="376092"/>
              </a:buClr>
              <a:defRPr sz="1800"/>
            </a:pPr>
            <a:r>
              <a:rPr sz="2800" dirty="0" smtClean="0">
                <a:latin typeface="+mj-lt"/>
              </a:rPr>
              <a:t>Elections</a:t>
            </a:r>
          </a:p>
          <a:p>
            <a:pPr marL="308609" lvl="0" indent="-308609" defTabSz="822959">
              <a:spcBef>
                <a:spcPts val="600"/>
              </a:spcBef>
              <a:buClr>
                <a:srgbClr val="376092"/>
              </a:buClr>
              <a:defRPr sz="1800"/>
            </a:pPr>
            <a:r>
              <a:rPr sz="2800" dirty="0" smtClean="0">
                <a:latin typeface="+mj-lt"/>
              </a:rPr>
              <a:t>Adjournment</a:t>
            </a:r>
            <a:endParaRPr sz="2800" dirty="0">
              <a:latin typeface="+mj-lt"/>
            </a:endParaRPr>
          </a:p>
        </p:txBody>
      </p:sp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5334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85800">
              <a:defRPr sz="2925"/>
            </a:lvl1pPr>
          </a:lstStyle>
          <a:p>
            <a:pPr lvl="0">
              <a:defRPr sz="1800"/>
            </a:pPr>
            <a:r>
              <a:rPr sz="2925" dirty="0"/>
              <a:t>Agenda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685800" y="184150"/>
            <a:ext cx="7772400" cy="7745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50391">
              <a:defRPr sz="4092"/>
            </a:lvl1pPr>
          </a:lstStyle>
          <a:p>
            <a:pPr lvl="0">
              <a:defRPr sz="1800"/>
            </a:pPr>
            <a:r>
              <a:rPr sz="4092" dirty="0"/>
              <a:t>Barn Proceeds with Expenditures</a:t>
            </a:r>
          </a:p>
        </p:txBody>
      </p:sp>
      <p:graphicFrame>
        <p:nvGraphicFramePr>
          <p:cNvPr id="131" name="Table 131"/>
          <p:cNvGraphicFramePr/>
          <p:nvPr>
            <p:extLst>
              <p:ext uri="{D42A27DB-BD31-4B8C-83A1-F6EECF244321}">
                <p14:modId xmlns:p14="http://schemas.microsoft.com/office/powerpoint/2010/main" val="339478513"/>
              </p:ext>
            </p:extLst>
          </p:nvPr>
        </p:nvGraphicFramePr>
        <p:xfrm>
          <a:off x="415131" y="906623"/>
          <a:ext cx="8173043" cy="5374452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325095"/>
                <a:gridCol w="3822454"/>
                <a:gridCol w="1549643"/>
                <a:gridCol w="1475851"/>
              </a:tblGrid>
              <a:tr h="197046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kern="1200" dirty="0" smtClean="0">
                          <a:latin typeface="+mj-lt"/>
                          <a:sym typeface="Calibri"/>
                        </a:rPr>
                        <a:t>DATE</a:t>
                      </a:r>
                      <a:endParaRPr sz="1800" b="1" i="1" kern="1200" dirty="0">
                        <a:solidFill>
                          <a:srgbClr val="FFFFFF"/>
                        </a:solidFill>
                        <a:latin typeface="+mj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latin typeface="+mj-lt"/>
                        </a:rPr>
                        <a:t>ITEM</a:t>
                      </a:r>
                      <a:endParaRPr lang="en-US" sz="1800" b="1" i="1" kern="1200" dirty="0">
                        <a:solidFill>
                          <a:srgbClr val="FFFFFF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latin typeface="+mj-lt"/>
                        </a:rPr>
                        <a:t>AMOUNT</a:t>
                      </a:r>
                      <a:endParaRPr lang="en-US" sz="1800" b="1" i="1" kern="1200" dirty="0">
                        <a:solidFill>
                          <a:srgbClr val="FFFFFF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800" kern="1200" dirty="0" smtClean="0">
                          <a:latin typeface="+mj-lt"/>
                          <a:sym typeface="Calibri"/>
                        </a:rPr>
                        <a:t>BALANCE</a:t>
                      </a:r>
                      <a:endParaRPr sz="1800" b="1" i="1" kern="1200" dirty="0">
                        <a:solidFill>
                          <a:srgbClr val="FFFFFF"/>
                        </a:solidFill>
                        <a:latin typeface="+mj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63500" marR="63500" marT="63500" marB="63500" horzOverflow="overflow"/>
                </a:tc>
              </a:tr>
              <a:tr h="197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8/21/2012</a:t>
                      </a:r>
                      <a:endParaRPr lang="en-US" sz="1200" b="1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Net Proceeds</a:t>
                      </a:r>
                      <a:endParaRPr lang="en-US" sz="1200" b="1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$69,498.88</a:t>
                      </a:r>
                      <a:endParaRPr lang="en-US" sz="1200" b="1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97046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Lot Survey for 2 Acres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$1,975.00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$67,523.88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97046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Tax for 61B Land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$244.10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$67,279.78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97046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Kristoff Clean &amp; Haul Debris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$1,000.00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$66,279.78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97046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Atty Fees Brekka &amp; Brekka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$2,547.85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$63,731.93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97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9/11/2012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J. Garrity-Dam Repair Materials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$84.07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$63,647.86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97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11/20/2012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J. Bigwood-Lodge Chimney Seal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$150.00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$63,497.86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97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11/25/2012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Tighe &amp; Bond-Dam Engineering Study 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$2,950.00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$60,547.86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97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12/12/2012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Aquatic Control Tech-Pond Treatment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$2,250.00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$58,297.86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97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2/11/2013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Tighe &amp; Bond-Dam Engineering Study 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$1,180.00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$57,117.86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860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3/4/2013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Tighe &amp; Bond-Dam Engineering Study 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$590.00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$56,527.86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4/15/2013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S. Begin-Beach Sand Work (1/2 payment)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$325.00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$56,202.86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4/15/2013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B. Buoniconti-Beach Sand Work (1/2 payment)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$100.00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$56,102.86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4/15/2013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Graves-Beach Sand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$383.80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$55,719.06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4/18/2013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S. Begin-Beach Sand Work (final payment)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$325.00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$55,394.06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4/18/2013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B. Buoniconti-Beach Sand Work (final payment)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$75.00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$55,319.06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5/10/2013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Tighe &amp; Bond-Dam Engineering Study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$390.00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$54,929.06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5/15/2013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NE Backyards - Beach Playset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$2,857.06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$52,072.00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5/21/2013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Tighe &amp; Bond-Dam Engineering Study 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$2,700.00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$49,372.00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7/22/2013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Tighe &amp; Bond-Dam Engineering Study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$1,620.00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$47,752.00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12/6/2013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Gagne Pump Co-Lodge Pump Repair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$222.00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$47,530.00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1/8/2014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Tighe &amp; Bond-Dam Engineering Study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$1,370.00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$46,160.00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3/9/2014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Atty Feeds Matthew Campobasso, Esq.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$900.00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$45,260.00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7/14/2014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Atty Fees Brekka &amp; Brekka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$2,307.75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$42,952.25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10/26/2014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B. Brooks-Dam Repair Materials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$66.25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$42,886.00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11/4/2014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B. Brooks-Dam Repair Materials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$241.47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$42,644.53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Barn Proceeds with Expenditures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930425"/>
              </p:ext>
            </p:extLst>
          </p:nvPr>
        </p:nvGraphicFramePr>
        <p:xfrm>
          <a:off x="228600" y="2590800"/>
          <a:ext cx="8173043" cy="1876670"/>
        </p:xfrm>
        <a:graphic>
          <a:graphicData uri="http://schemas.openxmlformats.org/drawingml/2006/table">
            <a:tbl>
              <a:tblPr firstCol="1" bandRow="1">
                <a:tableStyleId>{0E3FDE45-AF77-4B5C-9715-49D594BDF05E}</a:tableStyleId>
              </a:tblPr>
              <a:tblGrid>
                <a:gridCol w="1325095"/>
                <a:gridCol w="3822454"/>
                <a:gridCol w="1549643"/>
                <a:gridCol w="1475851"/>
              </a:tblGrid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5/11/2015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Eastern Jungle Gym - Swing Tent Cover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$139.00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$42,505.53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5/14/2015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Graves-Beach Sand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$407.50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$42,098.03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6/5/2015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Graves-Beach Sand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$47.55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$42,050.48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7/7/2015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Gas Grill for Lodge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$365.91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$41,684.57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7/9/2015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Beach Driveway Crack Fill &amp; Driveway Sealing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$1,300.00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$40,384.57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7/11/2015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Safety Fencing at Dam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$1,700.00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$38,684.57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7/18/2015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Lodge Roof - Dean Fournier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$5,000.00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$33,684.57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8/4/2015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Lodge Roof Balance - Dean Fournier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$2,200.00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$31,484.57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8/8/2015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Graves-Beach Sand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$455.00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$31,029.57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  <a:tr h="1751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8/9/2015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Lodge Brick Siding Replacement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$1,970.00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$29,059.57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4787" marR="4787" marT="478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107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7556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sz="3600" dirty="0"/>
              <a:t>Estimated FY'2017 Expenses</a:t>
            </a:r>
            <a:endParaRPr sz="36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917355"/>
              </p:ext>
            </p:extLst>
          </p:nvPr>
        </p:nvGraphicFramePr>
        <p:xfrm>
          <a:off x="228600" y="1046532"/>
          <a:ext cx="8686800" cy="5319002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5181600"/>
                <a:gridCol w="3505200"/>
              </a:tblGrid>
              <a:tr h="3047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Broberg Insurance (Liability)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5,640.00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Lien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Fees (60 @ $75 each)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4,500.00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Town Property Taxes 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3,625.00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Broberg Insurance (Lodge replacement)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1,300.00 </a:t>
                      </a:r>
                    </a:p>
                  </a:txBody>
                  <a:tcPr marL="4787" marR="4787" marT="4787" marB="0" anchor="b"/>
                </a:tc>
              </a:tr>
              <a:tr h="2023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Huhtula Oil (Fuel)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1,300.00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Tax Accountant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1,250.00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Verizon (Telephone Lodge &amp; Beach)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950.00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National Grid (Electric)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800.00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Spring Cleanup/Annual Beach Party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600.00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Legal Fees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500.00 </a:t>
                      </a:r>
                    </a:p>
                  </a:txBody>
                  <a:tcPr marL="4787" marR="4787" marT="4787" marB="0" anchor="b"/>
                </a:tc>
              </a:tr>
              <a:tr h="236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Miscellaneous Expenses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350.00 </a:t>
                      </a:r>
                    </a:p>
                  </a:txBody>
                  <a:tcPr marL="4787" marR="4787" marT="4787" marB="0" anchor="b"/>
                </a:tc>
              </a:tr>
              <a:tr h="236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United Site Services (Porta Potti)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325.00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Annual Meeting Supplies 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200.00 </a:t>
                      </a:r>
                    </a:p>
                  </a:txBody>
                  <a:tcPr marL="4787" marR="4787" marT="4787" marB="0" anchor="b"/>
                </a:tc>
              </a:tr>
              <a:tr h="236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 Box &amp; Postage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400.00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Dept.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 Revenue 2017 Taxes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250.00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Dept.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 Rev /State of Mass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250.00 </a:t>
                      </a:r>
                    </a:p>
                  </a:txBody>
                  <a:tcPr marL="4787" marR="4787" marT="4787" marB="0" anchor="b"/>
                </a:tc>
              </a:tr>
              <a:tr h="236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Lodge Security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225.00 </a:t>
                      </a:r>
                    </a:p>
                  </a:txBody>
                  <a:tcPr marL="4787" marR="4787" marT="4787" marB="0" anchor="b"/>
                </a:tc>
              </a:tr>
              <a:tr h="236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Kristoff and Sons (Trash)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180.00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Beach water testing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200.00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PPOA Web Site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100.00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Comm Mass Corp. Fee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  40.00 </a:t>
                      </a:r>
                    </a:p>
                  </a:txBody>
                  <a:tcPr marL="4787" marR="4787" marT="4787" marB="0" anchor="b"/>
                </a:tc>
              </a:tr>
              <a:tr h="224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Lodge inspection: Town of Hubbardston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  40.00 </a:t>
                      </a:r>
                    </a:p>
                  </a:txBody>
                  <a:tcPr marL="4787" marR="4787" marT="4787" marB="0" anchor="b"/>
                </a:tc>
              </a:tr>
              <a:tr h="2585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SUBTOTAL OPERATING EXPENSES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23,025.00 </a:t>
                      </a:r>
                    </a:p>
                  </a:txBody>
                  <a:tcPr marL="4787" marR="4787" marT="478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8544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838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77240">
              <a:defRPr sz="3315" b="1"/>
            </a:lvl1pPr>
          </a:lstStyle>
          <a:p>
            <a:pPr lvl="0">
              <a:defRPr sz="1800" b="0"/>
            </a:pPr>
            <a:r>
              <a:rPr sz="3315" b="1" dirty="0"/>
              <a:t>FY </a:t>
            </a:r>
            <a:r>
              <a:rPr sz="3315" b="1" dirty="0" smtClean="0"/>
              <a:t>201</a:t>
            </a:r>
            <a:r>
              <a:rPr lang="en-US" sz="3315" b="1" dirty="0" smtClean="0"/>
              <a:t>6</a:t>
            </a:r>
            <a:r>
              <a:rPr sz="3315" b="1" dirty="0" smtClean="0"/>
              <a:t> </a:t>
            </a:r>
            <a:r>
              <a:rPr sz="3315" b="1" dirty="0"/>
              <a:t>Maintenance &amp; Improvements</a:t>
            </a:r>
          </a:p>
        </p:txBody>
      </p:sp>
      <p:graphicFrame>
        <p:nvGraphicFramePr>
          <p:cNvPr id="82" name="Table 82"/>
          <p:cNvGraphicFramePr/>
          <p:nvPr>
            <p:extLst>
              <p:ext uri="{D42A27DB-BD31-4B8C-83A1-F6EECF244321}">
                <p14:modId xmlns:p14="http://schemas.microsoft.com/office/powerpoint/2010/main" val="1594325444"/>
              </p:ext>
            </p:extLst>
          </p:nvPr>
        </p:nvGraphicFramePr>
        <p:xfrm>
          <a:off x="609600" y="1828800"/>
          <a:ext cx="7924800" cy="3657600"/>
        </p:xfrm>
        <a:graphic>
          <a:graphicData uri="http://schemas.openxmlformats.org/drawingml/2006/table">
            <a:tbl>
              <a:tblPr bandRow="1">
                <a:tableStyleId>{EEE7283C-3CF3-47DC-8721-378D4A62B228}</a:tableStyleId>
              </a:tblPr>
              <a:tblGrid>
                <a:gridCol w="5495403"/>
                <a:gridCol w="2429397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Lodge Well Line Repair</a:t>
                      </a: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1,500.00 </a:t>
                      </a:r>
                    </a:p>
                  </a:txBody>
                  <a:tcPr marL="4787" marR="4787" marT="4787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General Repairs @ Lodge</a:t>
                      </a: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750.00 </a:t>
                      </a:r>
                    </a:p>
                  </a:txBody>
                  <a:tcPr marL="4787" marR="4787" marT="4787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Beach Sand</a:t>
                      </a: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350.00 </a:t>
                      </a:r>
                    </a:p>
                  </a:txBody>
                  <a:tcPr marL="4787" marR="4787" marT="4787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Swing Set Repair</a:t>
                      </a: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250.00 </a:t>
                      </a:r>
                    </a:p>
                  </a:txBody>
                  <a:tcPr marL="4787" marR="4787" marT="4787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Lodge Septic Cleaning</a:t>
                      </a: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250.00 </a:t>
                      </a:r>
                    </a:p>
                  </a:txBody>
                  <a:tcPr marL="4787" marR="4787" marT="4787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Lodge cleaning &amp; supplies</a:t>
                      </a: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200.00 </a:t>
                      </a:r>
                    </a:p>
                  </a:txBody>
                  <a:tcPr marL="4787" marR="4787" marT="4787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Tractor fuel &amp; mowing supplies</a:t>
                      </a:r>
                    </a:p>
                  </a:txBody>
                  <a:tcPr marL="4787" marR="4787" marT="47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               100.00 </a:t>
                      </a:r>
                    </a:p>
                  </a:txBody>
                  <a:tcPr marL="4787" marR="4787" marT="4787" marB="0" anchor="b"/>
                </a:tc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TOT. MAINTENANCE &amp; IMPROVEMENTS</a:t>
                      </a:r>
                    </a:p>
                  </a:txBody>
                  <a:tcPr marL="4787" marR="4787" marT="47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 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3,400.00 </a:t>
                      </a:r>
                    </a:p>
                  </a:txBody>
                  <a:tcPr marL="4787" marR="4787" marT="478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320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7945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 b="1"/>
            </a:lvl1pPr>
          </a:lstStyle>
          <a:p>
            <a:pPr lvl="0">
              <a:defRPr sz="1800" b="0"/>
            </a:pPr>
            <a:r>
              <a:rPr sz="3900" b="1" dirty="0"/>
              <a:t>Income</a:t>
            </a:r>
          </a:p>
        </p:txBody>
      </p:sp>
      <p:graphicFrame>
        <p:nvGraphicFramePr>
          <p:cNvPr id="86" name="Table 86"/>
          <p:cNvGraphicFramePr/>
          <p:nvPr>
            <p:extLst>
              <p:ext uri="{D42A27DB-BD31-4B8C-83A1-F6EECF244321}">
                <p14:modId xmlns:p14="http://schemas.microsoft.com/office/powerpoint/2010/main" val="3984250258"/>
              </p:ext>
            </p:extLst>
          </p:nvPr>
        </p:nvGraphicFramePr>
        <p:xfrm>
          <a:off x="838200" y="2590800"/>
          <a:ext cx="7924800" cy="3930292"/>
        </p:xfrm>
        <a:graphic>
          <a:graphicData uri="http://schemas.openxmlformats.org/drawingml/2006/table">
            <a:tbl>
              <a:tblPr bandRow="1">
                <a:tableStyleId>{EEE7283C-3CF3-47DC-8721-378D4A62B228}</a:tableStyleId>
              </a:tblPr>
              <a:tblGrid>
                <a:gridCol w="2968485"/>
                <a:gridCol w="765315"/>
                <a:gridCol w="4191000"/>
              </a:tblGrid>
              <a:tr h="25256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INCOME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2017 PLAN</a:t>
                      </a:r>
                    </a:p>
                  </a:txBody>
                  <a:tcPr marL="9525" marR="9525" marT="9525" marB="0" anchor="b"/>
                </a:tc>
              </a:tr>
              <a:tr h="25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Lodge Rentals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$750.00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5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Dock Fees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$150.00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5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Interest (GFA Savings)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$50.00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5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Interest (GFA Checking)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$1.00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5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INCOME  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$951.00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5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EXPENSES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$26,425.00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25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EXPENSES LESS INCOME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$25,474.00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23646">
                <a:tc gridSpan="2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9525" marR="9525" marT="9525" marB="0" anchor="b"/>
                </a:tc>
              </a:tr>
              <a:tr h="32364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                       $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</a:tr>
              <a:tr h="323646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           (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Note:  $134.78 = $25,474.00 divided by 189 Property Owners)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142"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64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646">
                <a:tc gridSpan="3"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641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idx="1"/>
          </p:nvPr>
        </p:nvSpPr>
        <p:spPr>
          <a:xfrm>
            <a:off x="914400" y="2057400"/>
            <a:ext cx="7467600" cy="42672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sz="2400" dirty="0">
                <a:latin typeface="+mj-lt"/>
              </a:rPr>
              <a:t>Spring Clean-up Saturday May 28 rain date Sunday May 29</a:t>
            </a:r>
          </a:p>
          <a:p>
            <a:pPr lvl="1"/>
            <a:r>
              <a:rPr lang="en-US" sz="2400" dirty="0">
                <a:latin typeface="+mj-lt"/>
              </a:rPr>
              <a:t>August 27th ~ Annual Summer Beach BBQ and games</a:t>
            </a:r>
          </a:p>
          <a:p>
            <a:pPr lvl="1"/>
            <a:r>
              <a:rPr lang="en-US" sz="2400" dirty="0">
                <a:latin typeface="+mj-lt"/>
              </a:rPr>
              <a:t>Lodge well Repair</a:t>
            </a:r>
          </a:p>
          <a:p>
            <a:pPr lvl="1"/>
            <a:r>
              <a:rPr lang="en-US" sz="2400" dirty="0">
                <a:latin typeface="+mj-lt"/>
              </a:rPr>
              <a:t>Proposed 2016 / 2017 Maintenance fee &amp; Budget</a:t>
            </a:r>
          </a:p>
          <a:p>
            <a:pPr lvl="1"/>
            <a:r>
              <a:rPr lang="en-US" sz="2400" dirty="0">
                <a:latin typeface="+mj-lt"/>
              </a:rPr>
              <a:t>Vote and set the 2016 / 2017 Annual Maintenance fee vote</a:t>
            </a:r>
          </a:p>
          <a:p>
            <a:pPr lvl="1"/>
            <a:r>
              <a:rPr lang="en-US" sz="2400" dirty="0">
                <a:latin typeface="+mj-lt"/>
              </a:rPr>
              <a:t>Pinecrest Property Owners Association membership fee 2016/ 2017</a:t>
            </a:r>
          </a:p>
        </p:txBody>
      </p:sp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 dirty="0"/>
              <a:t>New Business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 dirty="0" smtClean="0">
                <a:latin typeface="+mj-lt"/>
              </a:rPr>
              <a:t>Open </a:t>
            </a:r>
            <a:r>
              <a:rPr sz="3200" dirty="0">
                <a:latin typeface="+mj-lt"/>
              </a:rPr>
              <a:t>Board of Directors Positions</a:t>
            </a:r>
          </a:p>
          <a:p>
            <a:pPr lvl="0">
              <a:defRPr sz="1800"/>
            </a:pPr>
            <a:r>
              <a:rPr sz="3200" dirty="0">
                <a:latin typeface="+mj-lt"/>
              </a:rPr>
              <a:t>Volunteers needed for Associates</a:t>
            </a:r>
          </a:p>
        </p:txBody>
      </p:sp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 dirty="0"/>
              <a:t>Open Positions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ctrTitle"/>
          </p:nvPr>
        </p:nvSpPr>
        <p:spPr>
          <a:xfrm>
            <a:off x="762000" y="25908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 dirty="0"/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idx="1"/>
          </p:nvPr>
        </p:nvSpPr>
        <p:spPr>
          <a:xfrm>
            <a:off x="838200" y="2209800"/>
            <a:ext cx="7586133" cy="42672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64032" lvl="0" indent="-264032" defTabSz="704087">
              <a:spcBef>
                <a:spcPts val="500"/>
              </a:spcBef>
              <a:defRPr sz="1800"/>
            </a:pPr>
            <a:r>
              <a:rPr sz="2464" dirty="0">
                <a:latin typeface="+mj-lt"/>
              </a:rPr>
              <a:t>PPOA Board of Directors and Associates</a:t>
            </a:r>
          </a:p>
          <a:p>
            <a:pPr marL="264032" lvl="0" indent="-264032" defTabSz="704087">
              <a:spcBef>
                <a:spcPts val="500"/>
              </a:spcBef>
              <a:defRPr sz="1800"/>
            </a:pPr>
            <a:r>
              <a:rPr sz="2464" dirty="0" smtClean="0">
                <a:latin typeface="+mj-lt"/>
              </a:rPr>
              <a:t>Jim </a:t>
            </a:r>
            <a:r>
              <a:rPr sz="2464" dirty="0">
                <a:latin typeface="+mj-lt"/>
              </a:rPr>
              <a:t>Ellis for goose abatement and trail maintenance</a:t>
            </a:r>
          </a:p>
          <a:p>
            <a:pPr marL="264032" lvl="0" indent="-264032" defTabSz="704087">
              <a:spcBef>
                <a:spcPts val="500"/>
              </a:spcBef>
              <a:defRPr sz="1800"/>
            </a:pPr>
            <a:r>
              <a:rPr sz="2464" dirty="0" smtClean="0">
                <a:latin typeface="+mj-lt"/>
              </a:rPr>
              <a:t>Gail </a:t>
            </a:r>
            <a:r>
              <a:rPr sz="2464" dirty="0">
                <a:latin typeface="+mj-lt"/>
              </a:rPr>
              <a:t>Orciuch for treasure’s duty and database</a:t>
            </a:r>
          </a:p>
          <a:p>
            <a:pPr marL="264032" lvl="0" indent="-264032" defTabSz="704087">
              <a:spcBef>
                <a:spcPts val="500"/>
              </a:spcBef>
              <a:defRPr sz="1800"/>
            </a:pPr>
            <a:r>
              <a:rPr sz="2464" dirty="0">
                <a:latin typeface="+mj-lt"/>
              </a:rPr>
              <a:t>Bob and Sherry Brooks for Lodge rentals</a:t>
            </a:r>
          </a:p>
          <a:p>
            <a:pPr marL="264032" lvl="0" indent="-264032" defTabSz="704087">
              <a:spcBef>
                <a:spcPts val="500"/>
              </a:spcBef>
              <a:defRPr sz="1800"/>
            </a:pPr>
            <a:r>
              <a:rPr sz="2464" dirty="0">
                <a:latin typeface="+mj-lt"/>
              </a:rPr>
              <a:t>Bill Holmans for plowing</a:t>
            </a:r>
          </a:p>
          <a:p>
            <a:pPr marL="264032" lvl="0" indent="-264032" defTabSz="704087">
              <a:spcBef>
                <a:spcPts val="500"/>
              </a:spcBef>
              <a:defRPr sz="1800"/>
            </a:pPr>
            <a:r>
              <a:rPr sz="2464" dirty="0">
                <a:latin typeface="+mj-lt"/>
              </a:rPr>
              <a:t>Jay Began for mowing</a:t>
            </a:r>
          </a:p>
          <a:p>
            <a:pPr marL="264032" lvl="0" indent="-264032" defTabSz="704087">
              <a:spcBef>
                <a:spcPts val="500"/>
              </a:spcBef>
              <a:defRPr sz="1800"/>
            </a:pPr>
            <a:r>
              <a:rPr sz="2464" dirty="0">
                <a:latin typeface="+mj-lt"/>
              </a:rPr>
              <a:t>Eric and Carol Goodhart and for entry board decorating</a:t>
            </a:r>
          </a:p>
          <a:p>
            <a:pPr marL="264032" lvl="0" indent="-264032" defTabSz="704087">
              <a:spcBef>
                <a:spcPts val="500"/>
              </a:spcBef>
              <a:defRPr sz="1800"/>
            </a:pPr>
            <a:r>
              <a:rPr sz="2464" dirty="0">
                <a:latin typeface="+mj-lt"/>
              </a:rPr>
              <a:t>Brendan Toupense </a:t>
            </a:r>
            <a:r>
              <a:rPr sz="2464">
                <a:latin typeface="+mj-lt"/>
              </a:rPr>
              <a:t>for </a:t>
            </a:r>
            <a:r>
              <a:rPr sz="2464" smtClean="0">
                <a:latin typeface="+mj-lt"/>
              </a:rPr>
              <a:t>being </a:t>
            </a:r>
            <a:r>
              <a:rPr sz="2464" dirty="0">
                <a:latin typeface="+mj-lt"/>
              </a:rPr>
              <a:t>Webmaster</a:t>
            </a:r>
          </a:p>
          <a:p>
            <a:pPr marL="264032" lvl="0" indent="-264032" defTabSz="704087">
              <a:spcBef>
                <a:spcPts val="500"/>
              </a:spcBef>
              <a:defRPr sz="1800"/>
            </a:pPr>
            <a:r>
              <a:rPr sz="2464" dirty="0">
                <a:latin typeface="+mj-lt"/>
              </a:rPr>
              <a:t>Betty Ann Sharp for presentations slides</a:t>
            </a:r>
          </a:p>
        </p:txBody>
      </p:sp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685800">
              <a:defRPr sz="1800"/>
            </a:pPr>
            <a:r>
              <a:rPr sz="3600" dirty="0"/>
              <a:t>Thanks for the few who volunteer to help run PPOA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idx="1"/>
          </p:nvPr>
        </p:nvSpPr>
        <p:spPr>
          <a:xfrm>
            <a:off x="533400" y="2675467"/>
            <a:ext cx="8305800" cy="345069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 dirty="0">
                <a:latin typeface="+mj-lt"/>
              </a:rPr>
              <a:t>Goose egg treatment</a:t>
            </a:r>
          </a:p>
          <a:p>
            <a:pPr lvl="0">
              <a:defRPr sz="1800"/>
            </a:pPr>
            <a:r>
              <a:rPr sz="3200" dirty="0" smtClean="0">
                <a:latin typeface="+mj-lt"/>
              </a:rPr>
              <a:t>Beach </a:t>
            </a:r>
            <a:r>
              <a:rPr sz="3200" dirty="0">
                <a:latin typeface="+mj-lt"/>
              </a:rPr>
              <a:t>Cleanup</a:t>
            </a:r>
          </a:p>
          <a:p>
            <a:pPr lvl="0">
              <a:defRPr sz="1800"/>
            </a:pPr>
            <a:r>
              <a:rPr sz="3200" dirty="0" smtClean="0">
                <a:latin typeface="+mj-lt"/>
              </a:rPr>
              <a:t>Maintenance </a:t>
            </a:r>
            <a:r>
              <a:rPr sz="3200" dirty="0">
                <a:latin typeface="+mj-lt"/>
              </a:rPr>
              <a:t>Fee and PPOA membership Fee voted on and approved</a:t>
            </a:r>
          </a:p>
          <a:p>
            <a:pPr lvl="0">
              <a:defRPr sz="1800"/>
            </a:pPr>
            <a:r>
              <a:rPr lang="en-US" sz="3200" dirty="0" smtClean="0">
                <a:latin typeface="+mj-lt"/>
              </a:rPr>
              <a:t>August</a:t>
            </a:r>
            <a:r>
              <a:rPr sz="3200" dirty="0" smtClean="0">
                <a:latin typeface="+mj-lt"/>
              </a:rPr>
              <a:t> </a:t>
            </a:r>
            <a:r>
              <a:rPr sz="3200" dirty="0">
                <a:latin typeface="+mj-lt"/>
              </a:rPr>
              <a:t>Beach Party</a:t>
            </a:r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 dirty="0"/>
              <a:t>Old Business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400" b="1" dirty="0"/>
              <a:t>TOTAL NET WORTH</a:t>
            </a:r>
          </a:p>
        </p:txBody>
      </p:sp>
      <p:sp>
        <p:nvSpPr>
          <p:cNvPr id="76" name="Shape 76"/>
          <p:cNvSpPr/>
          <p:nvPr/>
        </p:nvSpPr>
        <p:spPr>
          <a:xfrm>
            <a:off x="609600" y="2644775"/>
            <a:ext cx="7848600" cy="403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/>
            </a:pPr>
            <a:r>
              <a:rPr sz="3200" dirty="0">
                <a:latin typeface="+mj-lt"/>
              </a:rPr>
              <a:t>Real Estate 			$</a:t>
            </a:r>
            <a:r>
              <a:rPr sz="3200" dirty="0" smtClean="0">
                <a:latin typeface="+mj-lt"/>
              </a:rPr>
              <a:t>22</a:t>
            </a:r>
            <a:r>
              <a:rPr lang="en-US" sz="3200" dirty="0" smtClean="0">
                <a:latin typeface="+mj-lt"/>
              </a:rPr>
              <a:t>8</a:t>
            </a:r>
            <a:r>
              <a:rPr sz="3200" dirty="0" smtClean="0">
                <a:latin typeface="+mj-lt"/>
              </a:rPr>
              <a:t>,</a:t>
            </a:r>
            <a:r>
              <a:rPr lang="en-US" sz="3200" dirty="0" smtClean="0">
                <a:latin typeface="+mj-lt"/>
              </a:rPr>
              <a:t>900</a:t>
            </a:r>
            <a:endParaRPr sz="24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r>
              <a:rPr sz="3200" dirty="0">
                <a:latin typeface="+mj-lt"/>
              </a:rPr>
              <a:t>Total portfolio 			</a:t>
            </a:r>
            <a:r>
              <a:rPr sz="3200" u="sng" dirty="0">
                <a:latin typeface="+mj-lt"/>
              </a:rPr>
              <a:t>$</a:t>
            </a:r>
            <a:r>
              <a:rPr sz="3200" u="sng" dirty="0" smtClean="0">
                <a:latin typeface="+mj-lt"/>
              </a:rPr>
              <a:t>2</a:t>
            </a:r>
            <a:r>
              <a:rPr lang="en-US" sz="3200" u="sng" dirty="0" smtClean="0">
                <a:latin typeface="+mj-lt"/>
              </a:rPr>
              <a:t>04</a:t>
            </a:r>
            <a:r>
              <a:rPr sz="3200" u="sng" dirty="0" smtClean="0">
                <a:latin typeface="+mj-lt"/>
              </a:rPr>
              <a:t>,</a:t>
            </a:r>
            <a:r>
              <a:rPr lang="en-US" sz="3200" u="sng" dirty="0" smtClean="0">
                <a:latin typeface="+mj-lt"/>
              </a:rPr>
              <a:t>070</a:t>
            </a:r>
            <a:endParaRPr sz="2400" u="sng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r>
              <a:rPr sz="3200" dirty="0">
                <a:latin typeface="+mj-lt"/>
              </a:rPr>
              <a:t>Total assets 			$</a:t>
            </a:r>
            <a:r>
              <a:rPr sz="3200" dirty="0" smtClean="0">
                <a:latin typeface="+mj-lt"/>
              </a:rPr>
              <a:t>4</a:t>
            </a:r>
            <a:r>
              <a:rPr lang="en-US" sz="3200" dirty="0" smtClean="0">
                <a:latin typeface="+mj-lt"/>
              </a:rPr>
              <a:t>3</a:t>
            </a:r>
            <a:r>
              <a:rPr sz="3200" dirty="0" smtClean="0">
                <a:latin typeface="+mj-lt"/>
              </a:rPr>
              <a:t>2,9</a:t>
            </a:r>
            <a:r>
              <a:rPr lang="en-US" sz="3200" dirty="0" smtClean="0">
                <a:latin typeface="+mj-lt"/>
              </a:rPr>
              <a:t>70</a:t>
            </a:r>
            <a:endParaRPr sz="24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endParaRPr lang="en-US" sz="3200" dirty="0" smtClean="0">
              <a:latin typeface="+mj-lt"/>
            </a:endParaRPr>
          </a:p>
          <a:p>
            <a:pPr lvl="0">
              <a:defRPr sz="1800"/>
            </a:pPr>
            <a:r>
              <a:rPr sz="3200" dirty="0" smtClean="0">
                <a:latin typeface="+mj-lt"/>
              </a:rPr>
              <a:t>Total </a:t>
            </a:r>
            <a:r>
              <a:rPr sz="3200" dirty="0">
                <a:latin typeface="+mj-lt"/>
              </a:rPr>
              <a:t>liability 			</a:t>
            </a:r>
            <a:r>
              <a:rPr sz="3200" u="sng" dirty="0">
                <a:latin typeface="+mj-lt"/>
              </a:rPr>
              <a:t>$0</a:t>
            </a:r>
            <a:endParaRPr sz="2400" u="sng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endParaRPr lang="en-US" sz="3200" dirty="0" smtClean="0">
              <a:latin typeface="+mj-lt"/>
            </a:endParaRPr>
          </a:p>
          <a:p>
            <a:pPr lvl="0">
              <a:defRPr sz="1800"/>
            </a:pPr>
            <a:r>
              <a:rPr sz="3200" dirty="0" smtClean="0">
                <a:latin typeface="+mj-lt"/>
              </a:rPr>
              <a:t>Net </a:t>
            </a:r>
            <a:r>
              <a:rPr sz="3200" dirty="0">
                <a:latin typeface="+mj-lt"/>
              </a:rPr>
              <a:t>worth 			</a:t>
            </a:r>
            <a:r>
              <a:rPr sz="3200" b="1" dirty="0" smtClean="0">
                <a:latin typeface="+mj-lt"/>
              </a:rPr>
              <a:t>$4</a:t>
            </a:r>
            <a:r>
              <a:rPr lang="en-US" sz="3200" b="1" dirty="0" smtClean="0">
                <a:latin typeface="+mj-lt"/>
              </a:rPr>
              <a:t>3</a:t>
            </a:r>
            <a:r>
              <a:rPr sz="3200" b="1" dirty="0" smtClean="0">
                <a:latin typeface="+mj-lt"/>
              </a:rPr>
              <a:t>2,9</a:t>
            </a:r>
            <a:r>
              <a:rPr lang="en-US" sz="3200" b="1" dirty="0" smtClean="0">
                <a:latin typeface="+mj-lt"/>
              </a:rPr>
              <a:t>70</a:t>
            </a:r>
          </a:p>
          <a:p>
            <a:pPr lvl="0">
              <a:defRPr sz="1800"/>
            </a:pPr>
            <a:endParaRPr lang="en-US" sz="3200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90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/>
              <a:t>Annual Portfolio</a:t>
            </a:r>
          </a:p>
        </p:txBody>
      </p:sp>
      <p:graphicFrame>
        <p:nvGraphicFramePr>
          <p:cNvPr id="98" name="Chart 98"/>
          <p:cNvGraphicFramePr/>
          <p:nvPr>
            <p:extLst>
              <p:ext uri="{D42A27DB-BD31-4B8C-83A1-F6EECF244321}">
                <p14:modId xmlns:p14="http://schemas.microsoft.com/office/powerpoint/2010/main" val="2060454020"/>
              </p:ext>
            </p:extLst>
          </p:nvPr>
        </p:nvGraphicFramePr>
        <p:xfrm>
          <a:off x="408500" y="1322950"/>
          <a:ext cx="7981253" cy="481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009858"/>
              </p:ext>
            </p:extLst>
          </p:nvPr>
        </p:nvGraphicFramePr>
        <p:xfrm>
          <a:off x="228600" y="2057400"/>
          <a:ext cx="84582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Merrill Lynch Investments</a:t>
            </a:r>
          </a:p>
        </p:txBody>
      </p:sp>
    </p:spTree>
    <p:extLst>
      <p:ext uri="{BB962C8B-B14F-4D97-AF65-F5344CB8AC3E}">
        <p14:creationId xmlns:p14="http://schemas.microsoft.com/office/powerpoint/2010/main" val="41633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85800" y="330200"/>
            <a:ext cx="7772400" cy="76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/>
              <a:t>Income</a:t>
            </a:r>
          </a:p>
        </p:txBody>
      </p:sp>
      <p:graphicFrame>
        <p:nvGraphicFramePr>
          <p:cNvPr id="104" name="Chart 104"/>
          <p:cNvGraphicFramePr/>
          <p:nvPr>
            <p:extLst>
              <p:ext uri="{D42A27DB-BD31-4B8C-83A1-F6EECF244321}">
                <p14:modId xmlns:p14="http://schemas.microsoft.com/office/powerpoint/2010/main" val="3525654942"/>
              </p:ext>
            </p:extLst>
          </p:nvPr>
        </p:nvGraphicFramePr>
        <p:xfrm>
          <a:off x="96111" y="1096395"/>
          <a:ext cx="8788294" cy="5481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20574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2016: 128 Payments = $15.5K</a:t>
            </a:r>
          </a:p>
          <a:p>
            <a:r>
              <a:rPr lang="en-US" sz="2000" dirty="0" smtClean="0"/>
              <a:t>2015: 144 Payments = $11.4K</a:t>
            </a:r>
          </a:p>
          <a:p>
            <a:r>
              <a:rPr lang="en-US" sz="2000" dirty="0" smtClean="0"/>
              <a:t>2014: 144 Payments = $12.6K</a:t>
            </a:r>
          </a:p>
          <a:p>
            <a:r>
              <a:rPr lang="en-US" sz="2000" dirty="0" smtClean="0"/>
              <a:t>2013: 130 Payments = $13.0K</a:t>
            </a:r>
          </a:p>
          <a:p>
            <a:r>
              <a:rPr lang="en-US" sz="2000" dirty="0" smtClean="0"/>
              <a:t>2012: 145 Payments = $13.7K</a:t>
            </a:r>
          </a:p>
          <a:p>
            <a:r>
              <a:rPr lang="en-US" sz="2000" dirty="0" smtClean="0"/>
              <a:t>2011: 142 Payments = $14.2K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Book"/>
        <a:ea typeface="Avenir Book"/>
        <a:cs typeface="Avenir Book"/>
      </a:majorFont>
      <a:minorFont>
        <a:latin typeface="Calibri"/>
        <a:ea typeface="Calibri"/>
        <a:cs typeface="Calibri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2199</TotalTime>
  <Words>1700</Words>
  <Application>Microsoft Office PowerPoint</Application>
  <PresentationFormat>On-screen Show (4:3)</PresentationFormat>
  <Paragraphs>536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Waveform</vt:lpstr>
      <vt:lpstr>PowerPoint Presentation</vt:lpstr>
      <vt:lpstr>2016 Wachusett Shores And PPOA Meeting</vt:lpstr>
      <vt:lpstr>Agenda</vt:lpstr>
      <vt:lpstr>Thanks for the few who volunteer to help run PPOA</vt:lpstr>
      <vt:lpstr>Old Business</vt:lpstr>
      <vt:lpstr>TOTAL NET WORTH</vt:lpstr>
      <vt:lpstr>Annual Portfolio</vt:lpstr>
      <vt:lpstr>Merrill Lynch Investments</vt:lpstr>
      <vt:lpstr>Income</vt:lpstr>
      <vt:lpstr>Operating Budget</vt:lpstr>
      <vt:lpstr>Expenses As of March 31, FY 2016</vt:lpstr>
      <vt:lpstr>FY 2016 Maintenance &amp; Improvements</vt:lpstr>
      <vt:lpstr>Income</vt:lpstr>
      <vt:lpstr>Treasurer’s Report  March 31, 2016</vt:lpstr>
      <vt:lpstr>PPOA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Barn Proceeds with Expenditures</vt:lpstr>
      <vt:lpstr>Barn Proceeds with Expenditures</vt:lpstr>
      <vt:lpstr>Estimated FY'2017 Expenses</vt:lpstr>
      <vt:lpstr>FY 2016 Maintenance &amp; Improvements</vt:lpstr>
      <vt:lpstr>Income</vt:lpstr>
      <vt:lpstr>New Business</vt:lpstr>
      <vt:lpstr>Open Positions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BearlyReadBooks</dc:creator>
  <cp:lastModifiedBy>Bearly Read Books</cp:lastModifiedBy>
  <cp:revision>61</cp:revision>
  <cp:lastPrinted>2016-04-30T18:24:40Z</cp:lastPrinted>
  <dcterms:modified xsi:type="dcterms:W3CDTF">2016-05-09T13:23:50Z</dcterms:modified>
</cp:coreProperties>
</file>