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59" r:id="rId5"/>
    <p:sldId id="290" r:id="rId6"/>
    <p:sldId id="291" r:id="rId7"/>
    <p:sldId id="292"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9144000" cy="6858000" type="screen4x3"/>
  <p:notesSz cx="6858000" cy="9144000"/>
  <p:defaultTextStyle>
    <a:lvl1pPr>
      <a:defRPr sz="2400">
        <a:latin typeface="+mn-lt"/>
        <a:ea typeface="+mn-ea"/>
        <a:cs typeface="+mn-cs"/>
        <a:sym typeface="Calibri"/>
      </a:defRPr>
    </a:lvl1pPr>
    <a:lvl2pPr indent="457200">
      <a:defRPr sz="2400">
        <a:latin typeface="+mn-lt"/>
        <a:ea typeface="+mn-ea"/>
        <a:cs typeface="+mn-cs"/>
        <a:sym typeface="Calibri"/>
      </a:defRPr>
    </a:lvl2pPr>
    <a:lvl3pPr indent="914400">
      <a:defRPr sz="2400">
        <a:latin typeface="+mn-lt"/>
        <a:ea typeface="+mn-ea"/>
        <a:cs typeface="+mn-cs"/>
        <a:sym typeface="Calibri"/>
      </a:defRPr>
    </a:lvl3pPr>
    <a:lvl4pPr indent="1371600">
      <a:defRPr sz="2400">
        <a:latin typeface="+mn-lt"/>
        <a:ea typeface="+mn-ea"/>
        <a:cs typeface="+mn-cs"/>
        <a:sym typeface="Calibri"/>
      </a:defRPr>
    </a:lvl4pPr>
    <a:lvl5pPr indent="1828800">
      <a:defRPr sz="2400">
        <a:latin typeface="+mn-lt"/>
        <a:ea typeface="+mn-ea"/>
        <a:cs typeface="+mn-cs"/>
        <a:sym typeface="Calibri"/>
      </a:defRPr>
    </a:lvl5pPr>
    <a:lvl6pPr indent="2286000">
      <a:defRPr sz="2400">
        <a:latin typeface="+mn-lt"/>
        <a:ea typeface="+mn-ea"/>
        <a:cs typeface="+mn-cs"/>
        <a:sym typeface="Calibri"/>
      </a:defRPr>
    </a:lvl6pPr>
    <a:lvl7pPr indent="2743200">
      <a:defRPr sz="2400">
        <a:latin typeface="+mn-lt"/>
        <a:ea typeface="+mn-ea"/>
        <a:cs typeface="+mn-cs"/>
        <a:sym typeface="Calibri"/>
      </a:defRPr>
    </a:lvl7pPr>
    <a:lvl8pPr indent="3200400">
      <a:defRPr sz="2400">
        <a:latin typeface="+mn-lt"/>
        <a:ea typeface="+mn-ea"/>
        <a:cs typeface="+mn-cs"/>
        <a:sym typeface="Calibri"/>
      </a:defRPr>
    </a:lvl8pPr>
    <a:lvl9pPr indent="3657600">
      <a:defRPr sz="2400">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n" i="off">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CF821DB8-F4EB-4A41-A1BA-3FCAFE7338EE}"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33BA23B1-9221-436E-865A-0063620EA4FD}"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en-US"/>
          </a:p>
        </c:rich>
      </c:tx>
      <c:overlay val="1"/>
    </c:title>
    <c:autoTitleDeleted val="0"/>
    <c:plotArea>
      <c:layout>
        <c:manualLayout>
          <c:layoutTarget val="inner"/>
          <c:xMode val="edge"/>
          <c:yMode val="edge"/>
          <c:x val="9.1025900000000007E-2"/>
          <c:y val="2.93431E-2"/>
          <c:w val="0.90820400000000001"/>
          <c:h val="0.91592200000000001"/>
        </c:manualLayout>
      </c:layout>
      <c:barChart>
        <c:barDir val="col"/>
        <c:grouping val="clustered"/>
        <c:varyColors val="0"/>
        <c:ser>
          <c:idx val="0"/>
          <c:order val="0"/>
          <c:tx>
            <c:strRef>
              <c:f>Sheet1!$A$2</c:f>
            </c:strRef>
          </c:tx>
          <c:spPr>
            <a:solidFill>
              <a:srgbClr val="9999FF"/>
            </a:solidFill>
            <a:ln w="12700" cap="flat">
              <a:solidFill>
                <a:srgbClr val="000000"/>
              </a:solidFill>
              <a:prstDash val="solid"/>
              <a:bevel/>
            </a:ln>
            <a:effectLst/>
          </c:spPr>
          <c:invertIfNegative val="0"/>
          <c:dLbls>
            <c:numFmt formatCode="&quot;$&quot;#,##0" sourceLinked="0"/>
            <c:spPr>
              <a:noFill/>
              <a:ln>
                <a:noFill/>
              </a:ln>
              <a:effectLst/>
            </c:spPr>
            <c:txPr>
              <a:bodyPr/>
              <a:lstStyle/>
              <a:p>
                <a:pPr lvl="0">
                  <a:defRPr sz="1100" b="1" i="0" u="none" strike="noStrike">
                    <a:solidFill>
                      <a:srgbClr val="000000"/>
                    </a:solidFill>
                    <a:effectLst/>
                    <a:latin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2009</c:v>
                </c:pt>
                <c:pt idx="1">
                  <c:v>2010</c:v>
                </c:pt>
                <c:pt idx="2">
                  <c:v>2011</c:v>
                </c:pt>
                <c:pt idx="3">
                  <c:v>2012</c:v>
                </c:pt>
                <c:pt idx="4">
                  <c:v>2013</c:v>
                </c:pt>
                <c:pt idx="5">
                  <c:v>2014</c:v>
                </c:pt>
                <c:pt idx="6">
                  <c:v>2015</c:v>
                </c:pt>
              </c:strCache>
            </c:strRef>
          </c:cat>
          <c:val>
            <c:numRef>
              <c:f>Sheet1!$B$2:$H$2</c:f>
              <c:numCache>
                <c:formatCode>General</c:formatCode>
                <c:ptCount val="7"/>
                <c:pt idx="0">
                  <c:v>139000</c:v>
                </c:pt>
                <c:pt idx="1">
                  <c:v>155000</c:v>
                </c:pt>
                <c:pt idx="2">
                  <c:v>144000</c:v>
                </c:pt>
                <c:pt idx="3">
                  <c:v>160000</c:v>
                </c:pt>
                <c:pt idx="4">
                  <c:v>227000</c:v>
                </c:pt>
                <c:pt idx="5">
                  <c:v>229000</c:v>
                </c:pt>
                <c:pt idx="6">
                  <c:v>224000</c:v>
                </c:pt>
              </c:numCache>
            </c:numRef>
          </c:val>
        </c:ser>
        <c:dLbls>
          <c:showLegendKey val="0"/>
          <c:showVal val="0"/>
          <c:showCatName val="0"/>
          <c:showSerName val="0"/>
          <c:showPercent val="0"/>
          <c:showBubbleSize val="0"/>
        </c:dLbls>
        <c:gapWidth val="150"/>
        <c:axId val="204698272"/>
        <c:axId val="204698664"/>
      </c:barChart>
      <c:catAx>
        <c:axId val="204698272"/>
        <c:scaling>
          <c:orientation val="minMax"/>
        </c:scaling>
        <c:delete val="0"/>
        <c:axPos val="b"/>
        <c:numFmt formatCode="General" sourceLinked="1"/>
        <c:majorTickMark val="out"/>
        <c:minorTickMark val="none"/>
        <c:tickLblPos val="low"/>
        <c:spPr>
          <a:ln w="12700" cap="flat">
            <a:solidFill>
              <a:srgbClr val="808080"/>
            </a:solidFill>
            <a:prstDash val="solid"/>
            <a:bevel/>
          </a:ln>
        </c:spPr>
        <c:txPr>
          <a:bodyPr rot="0"/>
          <a:lstStyle/>
          <a:p>
            <a:pPr lvl="0">
              <a:defRPr sz="1000" b="1" i="0" u="none" strike="noStrike">
                <a:solidFill>
                  <a:srgbClr val="000000"/>
                </a:solidFill>
                <a:effectLst/>
                <a:latin typeface="Arial"/>
              </a:defRPr>
            </a:pPr>
            <a:endParaRPr lang="en-US"/>
          </a:p>
        </c:txPr>
        <c:crossAx val="204698664"/>
        <c:crosses val="autoZero"/>
        <c:auto val="1"/>
        <c:lblAlgn val="ctr"/>
        <c:lblOffset val="100"/>
        <c:noMultiLvlLbl val="1"/>
      </c:catAx>
      <c:valAx>
        <c:axId val="204698664"/>
        <c:scaling>
          <c:orientation val="minMax"/>
        </c:scaling>
        <c:delete val="0"/>
        <c:axPos val="l"/>
        <c:majorGridlines>
          <c:spPr>
            <a:ln w="12700" cap="flat">
              <a:solidFill>
                <a:srgbClr val="000000"/>
              </a:solidFill>
              <a:prstDash val="solid"/>
              <a:bevel/>
            </a:ln>
          </c:spPr>
        </c:majorGridlines>
        <c:numFmt formatCode="&quot;$&quot;#,##0&quot; &quot;;\(&quot;$&quot;#,##0\)" sourceLinked="0"/>
        <c:majorTickMark val="out"/>
        <c:minorTickMark val="none"/>
        <c:tickLblPos val="nextTo"/>
        <c:spPr>
          <a:ln w="12700" cap="flat">
            <a:solidFill>
              <a:srgbClr val="808080"/>
            </a:solidFill>
            <a:prstDash val="solid"/>
            <a:bevel/>
          </a:ln>
        </c:spPr>
        <c:txPr>
          <a:bodyPr rot="0"/>
          <a:lstStyle/>
          <a:p>
            <a:pPr lvl="0">
              <a:defRPr sz="1000" b="0" i="0" u="none" strike="noStrike">
                <a:solidFill>
                  <a:srgbClr val="000000"/>
                </a:solidFill>
                <a:effectLst/>
                <a:latin typeface="Arial"/>
              </a:defRPr>
            </a:pPr>
            <a:endParaRPr lang="en-US"/>
          </a:p>
        </c:txPr>
        <c:crossAx val="204698272"/>
        <c:crosses val="autoZero"/>
        <c:crossBetween val="between"/>
        <c:majorUnit val="57500"/>
        <c:minorUnit val="28750"/>
      </c:valAx>
      <c:spPr>
        <a:solidFill>
          <a:srgbClr val="C0C0C0"/>
        </a:solidFill>
        <a:ln w="12700" cap="flat">
          <a:solidFill>
            <a:srgbClr val="808080"/>
          </a:solidFill>
          <a:prstDash val="solid"/>
          <a:bevel/>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en-US"/>
          </a:p>
        </c:rich>
      </c:tx>
      <c:overlay val="1"/>
    </c:title>
    <c:autoTitleDeleted val="0"/>
    <c:plotArea>
      <c:layout>
        <c:manualLayout>
          <c:layoutTarget val="inner"/>
          <c:xMode val="edge"/>
          <c:yMode val="edge"/>
          <c:x val="9.3999100000000002E-2"/>
          <c:y val="2.81602E-2"/>
          <c:w val="0.903451"/>
          <c:h val="0.91380300000000003"/>
        </c:manualLayout>
      </c:layout>
      <c:barChart>
        <c:barDir val="col"/>
        <c:grouping val="clustered"/>
        <c:varyColors val="0"/>
        <c:ser>
          <c:idx val="0"/>
          <c:order val="0"/>
          <c:tx>
            <c:strRef>
              <c:f>Sheet1!$A$2</c:f>
            </c:strRef>
          </c:tx>
          <c:spPr>
            <a:solidFill>
              <a:srgbClr val="9999FF"/>
            </a:solidFill>
            <a:ln w="12700" cap="flat">
              <a:solidFill>
                <a:srgbClr val="000000"/>
              </a:solidFill>
              <a:prstDash val="solid"/>
              <a:bevel/>
            </a:ln>
            <a:effectLst/>
          </c:spPr>
          <c:invertIfNegative val="0"/>
          <c:dLbls>
            <c:numFmt formatCode="&quot;$&quot;#,##0" sourceLinked="0"/>
            <c:spPr>
              <a:noFill/>
              <a:ln>
                <a:noFill/>
              </a:ln>
              <a:effectLst/>
            </c:spPr>
            <c:txPr>
              <a:bodyPr/>
              <a:lstStyle/>
              <a:p>
                <a:pPr lvl="0">
                  <a:defRPr sz="1100" b="1" i="0" u="none" strike="noStrike">
                    <a:solidFill>
                      <a:srgbClr val="000000"/>
                    </a:solidFill>
                    <a:effectLst/>
                    <a:latin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Sheet1!$B$2:$N$2</c:f>
              <c:numCache>
                <c:formatCode>General</c:formatCode>
                <c:ptCount val="13"/>
                <c:pt idx="0">
                  <c:v>115424</c:v>
                </c:pt>
                <c:pt idx="1">
                  <c:v>140670</c:v>
                </c:pt>
                <c:pt idx="2">
                  <c:v>148078</c:v>
                </c:pt>
                <c:pt idx="3">
                  <c:v>167858</c:v>
                </c:pt>
                <c:pt idx="4">
                  <c:v>181591</c:v>
                </c:pt>
                <c:pt idx="5">
                  <c:v>173945</c:v>
                </c:pt>
                <c:pt idx="6">
                  <c:v>120010</c:v>
                </c:pt>
                <c:pt idx="7">
                  <c:v>148369</c:v>
                </c:pt>
                <c:pt idx="8">
                  <c:v>162899</c:v>
                </c:pt>
                <c:pt idx="9">
                  <c:v>163697</c:v>
                </c:pt>
                <c:pt idx="10">
                  <c:v>224116</c:v>
                </c:pt>
                <c:pt idx="11">
                  <c:v>231972</c:v>
                </c:pt>
                <c:pt idx="12">
                  <c:v>226786</c:v>
                </c:pt>
              </c:numCache>
            </c:numRef>
          </c:val>
        </c:ser>
        <c:dLbls>
          <c:showLegendKey val="0"/>
          <c:showVal val="0"/>
          <c:showCatName val="0"/>
          <c:showSerName val="0"/>
          <c:showPercent val="0"/>
          <c:showBubbleSize val="0"/>
        </c:dLbls>
        <c:gapWidth val="150"/>
        <c:axId val="204699448"/>
        <c:axId val="204699840"/>
      </c:barChart>
      <c:catAx>
        <c:axId val="204699448"/>
        <c:scaling>
          <c:orientation val="minMax"/>
        </c:scaling>
        <c:delete val="0"/>
        <c:axPos val="b"/>
        <c:numFmt formatCode="General" sourceLinked="1"/>
        <c:majorTickMark val="out"/>
        <c:minorTickMark val="none"/>
        <c:tickLblPos val="low"/>
        <c:spPr>
          <a:ln w="12700" cap="flat">
            <a:solidFill>
              <a:srgbClr val="808080"/>
            </a:solidFill>
            <a:prstDash val="solid"/>
            <a:bevel/>
          </a:ln>
        </c:spPr>
        <c:txPr>
          <a:bodyPr rot="0"/>
          <a:lstStyle/>
          <a:p>
            <a:pPr lvl="0">
              <a:defRPr sz="1000" b="1" i="0" u="none" strike="noStrike">
                <a:solidFill>
                  <a:srgbClr val="000000"/>
                </a:solidFill>
                <a:effectLst/>
                <a:latin typeface="Arial"/>
              </a:defRPr>
            </a:pPr>
            <a:endParaRPr lang="en-US"/>
          </a:p>
        </c:txPr>
        <c:crossAx val="204699840"/>
        <c:crosses val="autoZero"/>
        <c:auto val="1"/>
        <c:lblAlgn val="ctr"/>
        <c:lblOffset val="100"/>
        <c:noMultiLvlLbl val="1"/>
      </c:catAx>
      <c:valAx>
        <c:axId val="204699840"/>
        <c:scaling>
          <c:orientation val="minMax"/>
        </c:scaling>
        <c:delete val="0"/>
        <c:axPos val="l"/>
        <c:majorGridlines>
          <c:spPr>
            <a:ln w="12700" cap="flat">
              <a:solidFill>
                <a:srgbClr val="000000"/>
              </a:solidFill>
              <a:prstDash val="solid"/>
              <a:bevel/>
            </a:ln>
          </c:spPr>
        </c:majorGridlines>
        <c:numFmt formatCode="&quot;$&quot;#,##0&quot; &quot;;\(&quot;$&quot;#,##0\)" sourceLinked="0"/>
        <c:majorTickMark val="out"/>
        <c:minorTickMark val="none"/>
        <c:tickLblPos val="nextTo"/>
        <c:spPr>
          <a:ln w="12700" cap="flat">
            <a:solidFill>
              <a:srgbClr val="808080"/>
            </a:solidFill>
            <a:prstDash val="solid"/>
            <a:bevel/>
          </a:ln>
        </c:spPr>
        <c:txPr>
          <a:bodyPr rot="0"/>
          <a:lstStyle/>
          <a:p>
            <a:pPr lvl="0">
              <a:defRPr sz="1000" b="0" i="0" u="none" strike="noStrike">
                <a:solidFill>
                  <a:srgbClr val="000000"/>
                </a:solidFill>
                <a:effectLst/>
                <a:latin typeface="Arial"/>
              </a:defRPr>
            </a:pPr>
            <a:endParaRPr lang="en-US"/>
          </a:p>
        </c:txPr>
        <c:crossAx val="204699448"/>
        <c:crosses val="autoZero"/>
        <c:crossBetween val="between"/>
        <c:majorUnit val="60000"/>
        <c:minorUnit val="30000"/>
      </c:valAx>
      <c:spPr>
        <a:solidFill>
          <a:srgbClr val="C0C0C0"/>
        </a:solidFill>
        <a:ln w="12700" cap="flat">
          <a:solidFill>
            <a:srgbClr val="808080"/>
          </a:solidFill>
          <a:prstDash val="solid"/>
          <a:bevel/>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en-US"/>
          </a:p>
        </c:rich>
      </c:tx>
      <c:overlay val="1"/>
    </c:title>
    <c:autoTitleDeleted val="0"/>
    <c:plotArea>
      <c:layout>
        <c:manualLayout>
          <c:layoutTarget val="inner"/>
          <c:xMode val="edge"/>
          <c:yMode val="edge"/>
          <c:x val="2.6432199999999999E-2"/>
          <c:y val="4.9512E-2"/>
          <c:w val="0.81366799999999995"/>
          <c:h val="0.86148000000000002"/>
        </c:manualLayout>
      </c:layout>
      <c:barChart>
        <c:barDir val="col"/>
        <c:grouping val="stacked"/>
        <c:varyColors val="0"/>
        <c:ser>
          <c:idx val="0"/>
          <c:order val="0"/>
          <c:tx>
            <c:strRef>
              <c:f>Sheet1!$A$2</c:f>
              <c:strCache>
                <c:ptCount val="1"/>
                <c:pt idx="0">
                  <c:v>Income</c:v>
                </c:pt>
              </c:strCache>
            </c:strRef>
          </c:tx>
          <c:spPr>
            <a:solidFill>
              <a:srgbClr val="4F81BD"/>
            </a:solidFill>
            <a:ln w="9525" cap="flat">
              <a:solidFill>
                <a:srgbClr val="F9F9F9"/>
              </a:solidFill>
              <a:prstDash val="solid"/>
              <a:bevel/>
            </a:ln>
            <a:effectLst>
              <a:outerShdw blurRad="38100" dist="20000" dir="5400000" algn="tl">
                <a:srgbClr val="000000">
                  <a:alpha val="38000"/>
                </a:srgbClr>
              </a:outerShdw>
            </a:effectLst>
          </c:spPr>
          <c:invertIfNegative val="0"/>
          <c:dLbls>
            <c:numFmt formatCode="&quot;$&quot;#,##0" sourceLinked="0"/>
            <c:spPr>
              <a:noFill/>
              <a:ln>
                <a:noFill/>
              </a:ln>
              <a:effectLst/>
            </c:spPr>
            <c:txPr>
              <a:bodyPr/>
              <a:lstStyle/>
              <a:p>
                <a:pPr lvl="0">
                  <a:defRPr sz="1800" b="0" i="0" u="none" strike="noStrike">
                    <a:solidFill>
                      <a:srgbClr val="000000"/>
                    </a:solidFill>
                    <a:effectLst/>
                    <a:latin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2009</c:v>
                </c:pt>
                <c:pt idx="1">
                  <c:v>2010</c:v>
                </c:pt>
                <c:pt idx="2">
                  <c:v>2011</c:v>
                </c:pt>
                <c:pt idx="3">
                  <c:v>2012</c:v>
                </c:pt>
                <c:pt idx="4">
                  <c:v>2013</c:v>
                </c:pt>
                <c:pt idx="5">
                  <c:v>2014</c:v>
                </c:pt>
                <c:pt idx="6">
                  <c:v>2015</c:v>
                </c:pt>
              </c:strCache>
            </c:strRef>
          </c:cat>
          <c:val>
            <c:numRef>
              <c:f>Sheet1!$B$2:$H$2</c:f>
              <c:numCache>
                <c:formatCode>General</c:formatCode>
                <c:ptCount val="7"/>
                <c:pt idx="0">
                  <c:v>14738</c:v>
                </c:pt>
                <c:pt idx="1">
                  <c:v>14946</c:v>
                </c:pt>
                <c:pt idx="2">
                  <c:v>17095</c:v>
                </c:pt>
                <c:pt idx="3">
                  <c:v>15934</c:v>
                </c:pt>
                <c:pt idx="4">
                  <c:v>14543</c:v>
                </c:pt>
                <c:pt idx="5">
                  <c:v>14235</c:v>
                </c:pt>
                <c:pt idx="6">
                  <c:v>13039</c:v>
                </c:pt>
              </c:numCache>
            </c:numRef>
          </c:val>
        </c:ser>
        <c:ser>
          <c:idx val="1"/>
          <c:order val="1"/>
          <c:tx>
            <c:strRef>
              <c:f>Sheet1!$A$3</c:f>
              <c:strCache>
                <c:ptCount val="1"/>
                <c:pt idx="0">
                  <c:v>Expenses</c:v>
                </c:pt>
              </c:strCache>
            </c:strRef>
          </c:tx>
          <c:spPr>
            <a:solidFill>
              <a:srgbClr val="C0504D"/>
            </a:solidFill>
            <a:ln w="9525" cap="flat">
              <a:solidFill>
                <a:srgbClr val="F9F9F9"/>
              </a:solidFill>
              <a:prstDash val="solid"/>
              <a:bevel/>
            </a:ln>
            <a:effectLst>
              <a:outerShdw blurRad="38100" dist="20000" dir="5400000" algn="tl">
                <a:srgbClr val="000000">
                  <a:alpha val="38000"/>
                </a:srgbClr>
              </a:outerShdw>
            </a:effectLst>
          </c:spPr>
          <c:invertIfNegative val="0"/>
          <c:dLbls>
            <c:numFmt formatCode="&quot;$&quot;#,##0" sourceLinked="0"/>
            <c:spPr>
              <a:noFill/>
              <a:ln>
                <a:noFill/>
              </a:ln>
              <a:effectLst/>
            </c:spPr>
            <c:txPr>
              <a:bodyPr/>
              <a:lstStyle/>
              <a:p>
                <a:pPr lvl="0">
                  <a:defRPr sz="1800" b="0" i="0" u="none" strike="noStrike">
                    <a:solidFill>
                      <a:srgbClr val="000000"/>
                    </a:solidFill>
                    <a:effectLst/>
                    <a:latin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2009</c:v>
                </c:pt>
                <c:pt idx="1">
                  <c:v>2010</c:v>
                </c:pt>
                <c:pt idx="2">
                  <c:v>2011</c:v>
                </c:pt>
                <c:pt idx="3">
                  <c:v>2012</c:v>
                </c:pt>
                <c:pt idx="4">
                  <c:v>2013</c:v>
                </c:pt>
                <c:pt idx="5">
                  <c:v>2014</c:v>
                </c:pt>
                <c:pt idx="6">
                  <c:v>2015</c:v>
                </c:pt>
              </c:strCache>
            </c:strRef>
          </c:cat>
          <c:val>
            <c:numRef>
              <c:f>Sheet1!$B$3:$H$3</c:f>
              <c:numCache>
                <c:formatCode>General</c:formatCode>
                <c:ptCount val="7"/>
                <c:pt idx="0">
                  <c:v>15991</c:v>
                </c:pt>
                <c:pt idx="1">
                  <c:v>15293</c:v>
                </c:pt>
                <c:pt idx="2">
                  <c:v>14286</c:v>
                </c:pt>
                <c:pt idx="3">
                  <c:v>14068</c:v>
                </c:pt>
                <c:pt idx="4">
                  <c:v>18274</c:v>
                </c:pt>
                <c:pt idx="5">
                  <c:v>18678</c:v>
                </c:pt>
                <c:pt idx="6">
                  <c:v>17598</c:v>
                </c:pt>
              </c:numCache>
            </c:numRef>
          </c:val>
        </c:ser>
        <c:ser>
          <c:idx val="2"/>
          <c:order val="2"/>
          <c:tx>
            <c:strRef>
              <c:f>Sheet1!$A$4</c:f>
              <c:strCache>
                <c:ptCount val="1"/>
                <c:pt idx="0">
                  <c:v>Difference</c:v>
                </c:pt>
              </c:strCache>
            </c:strRef>
          </c:tx>
          <c:spPr>
            <a:solidFill>
              <a:srgbClr val="9BBB59"/>
            </a:solidFill>
            <a:ln w="9525" cap="flat">
              <a:solidFill>
                <a:srgbClr val="F9F9F9"/>
              </a:solidFill>
              <a:prstDash val="solid"/>
              <a:bevel/>
            </a:ln>
            <a:effectLst>
              <a:outerShdw blurRad="38100" dist="20000" dir="5400000" algn="tl">
                <a:srgbClr val="000000">
                  <a:alpha val="38000"/>
                </a:srgbClr>
              </a:outerShdw>
            </a:effectLst>
          </c:spPr>
          <c:invertIfNegative val="0"/>
          <c:dLbls>
            <c:numFmt formatCode="&quot;$&quot;#,##0" sourceLinked="0"/>
            <c:spPr>
              <a:noFill/>
              <a:ln>
                <a:noFill/>
              </a:ln>
              <a:effectLst/>
            </c:spPr>
            <c:txPr>
              <a:bodyPr/>
              <a:lstStyle/>
              <a:p>
                <a:pPr lvl="0">
                  <a:defRPr sz="1800" b="0" i="0" u="none" strike="noStrike">
                    <a:solidFill>
                      <a:srgbClr val="000000"/>
                    </a:solidFill>
                    <a:effectLst/>
                    <a:latin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2009</c:v>
                </c:pt>
                <c:pt idx="1">
                  <c:v>2010</c:v>
                </c:pt>
                <c:pt idx="2">
                  <c:v>2011</c:v>
                </c:pt>
                <c:pt idx="3">
                  <c:v>2012</c:v>
                </c:pt>
                <c:pt idx="4">
                  <c:v>2013</c:v>
                </c:pt>
                <c:pt idx="5">
                  <c:v>2014</c:v>
                </c:pt>
                <c:pt idx="6">
                  <c:v>2015</c:v>
                </c:pt>
              </c:strCache>
            </c:strRef>
          </c:cat>
          <c:val>
            <c:numRef>
              <c:f>Sheet1!$B$4:$H$4</c:f>
              <c:numCache>
                <c:formatCode>General</c:formatCode>
                <c:ptCount val="7"/>
                <c:pt idx="0">
                  <c:v>-1253</c:v>
                </c:pt>
                <c:pt idx="1">
                  <c:v>-347</c:v>
                </c:pt>
                <c:pt idx="2">
                  <c:v>2809</c:v>
                </c:pt>
                <c:pt idx="3">
                  <c:v>1866</c:v>
                </c:pt>
                <c:pt idx="4">
                  <c:v>-3731</c:v>
                </c:pt>
                <c:pt idx="5">
                  <c:v>-4443</c:v>
                </c:pt>
                <c:pt idx="6">
                  <c:v>-4559</c:v>
                </c:pt>
              </c:numCache>
            </c:numRef>
          </c:val>
        </c:ser>
        <c:dLbls>
          <c:showLegendKey val="0"/>
          <c:showVal val="0"/>
          <c:showCatName val="0"/>
          <c:showSerName val="0"/>
          <c:showPercent val="0"/>
          <c:showBubbleSize val="0"/>
        </c:dLbls>
        <c:gapWidth val="150"/>
        <c:overlap val="100"/>
        <c:axId val="204700624"/>
        <c:axId val="205037168"/>
      </c:barChart>
      <c:catAx>
        <c:axId val="204700624"/>
        <c:scaling>
          <c:orientation val="minMax"/>
        </c:scaling>
        <c:delete val="0"/>
        <c:axPos val="b"/>
        <c:numFmt formatCode="General" sourceLinked="1"/>
        <c:majorTickMark val="out"/>
        <c:minorTickMark val="none"/>
        <c:tickLblPos val="low"/>
        <c:spPr>
          <a:ln w="12700" cap="flat">
            <a:solidFill>
              <a:srgbClr val="000000"/>
            </a:solidFill>
            <a:prstDash val="solid"/>
            <a:miter lim="400000"/>
          </a:ln>
        </c:spPr>
        <c:txPr>
          <a:bodyPr rot="0"/>
          <a:lstStyle/>
          <a:p>
            <a:pPr lvl="0">
              <a:defRPr sz="1800" b="0" i="0" u="none" strike="noStrike">
                <a:solidFill>
                  <a:srgbClr val="000000"/>
                </a:solidFill>
                <a:effectLst/>
                <a:latin typeface="Calibri"/>
              </a:defRPr>
            </a:pPr>
            <a:endParaRPr lang="en-US"/>
          </a:p>
        </c:txPr>
        <c:crossAx val="205037168"/>
        <c:crosses val="autoZero"/>
        <c:auto val="1"/>
        <c:lblAlgn val="ctr"/>
        <c:lblOffset val="100"/>
        <c:noMultiLvlLbl val="1"/>
      </c:catAx>
      <c:valAx>
        <c:axId val="205037168"/>
        <c:scaling>
          <c:orientation val="minMax"/>
        </c:scaling>
        <c:delete val="0"/>
        <c:axPos val="l"/>
        <c:majorGridlines>
          <c:spPr>
            <a:ln w="12700" cap="flat">
              <a:solidFill>
                <a:srgbClr val="888888"/>
              </a:solidFill>
              <a:prstDash val="solid"/>
              <a:bevel/>
            </a:ln>
          </c:spPr>
        </c:majorGridlines>
        <c:numFmt formatCode="0%" sourceLinked="0"/>
        <c:majorTickMark val="out"/>
        <c:minorTickMark val="none"/>
        <c:tickLblPos val="none"/>
        <c:spPr>
          <a:ln w="12700" cap="flat">
            <a:solidFill>
              <a:srgbClr val="000000"/>
            </a:solidFill>
            <a:prstDash val="solid"/>
            <a:miter lim="400000"/>
          </a:ln>
        </c:spPr>
        <c:txPr>
          <a:bodyPr rot="0"/>
          <a:lstStyle/>
          <a:p>
            <a:pPr lvl="0">
              <a:defRPr sz="1800" b="0" i="0" u="none" strike="noStrike">
                <a:solidFill>
                  <a:srgbClr val="000000"/>
                </a:solidFill>
                <a:effectLst/>
                <a:latin typeface="Calibri"/>
              </a:defRPr>
            </a:pPr>
            <a:endParaRPr lang="en-US"/>
          </a:p>
        </c:txPr>
        <c:crossAx val="204700624"/>
        <c:crosses val="autoZero"/>
        <c:crossBetween val="between"/>
        <c:majorUnit val="12500"/>
        <c:minorUnit val="6250"/>
      </c:valAx>
      <c:spPr>
        <a:noFill/>
        <a:ln w="12700" cap="flat">
          <a:noFill/>
          <a:miter lim="400000"/>
        </a:ln>
        <a:effectLst/>
      </c:spPr>
    </c:plotArea>
    <c:legend>
      <c:legendPos val="r"/>
      <c:layout>
        <c:manualLayout>
          <c:xMode val="edge"/>
          <c:yMode val="edge"/>
          <c:x val="0.81375900000000001"/>
          <c:y val="0.28462399999999999"/>
          <c:w val="0.18624099999999999"/>
          <c:h val="0.16103600000000001"/>
        </c:manualLayout>
      </c:layout>
      <c:overlay val="1"/>
      <c:spPr>
        <a:noFill/>
        <a:ln w="12700" cap="flat">
          <a:noFill/>
          <a:miter lim="400000"/>
        </a:ln>
        <a:effectLst/>
      </c:spPr>
      <c:txPr>
        <a:bodyPr/>
        <a:lstStyle/>
        <a:p>
          <a:pPr lvl="0">
            <a:defRPr sz="1800" b="0" i="0" u="none" strike="noStrike">
              <a:solidFill>
                <a:srgbClr val="000000"/>
              </a:solidFill>
              <a:effectLst/>
              <a:latin typeface="Calibri"/>
            </a:defRPr>
          </a:pPr>
          <a:endParaRPr lang="en-US"/>
        </a:p>
      </c:txPr>
    </c:legend>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en-US"/>
          </a:p>
        </c:rich>
      </c:tx>
      <c:overlay val="1"/>
    </c:title>
    <c:autoTitleDeleted val="0"/>
    <c:plotArea>
      <c:layout>
        <c:manualLayout>
          <c:layoutTarget val="inner"/>
          <c:xMode val="edge"/>
          <c:yMode val="edge"/>
          <c:x val="0.119505"/>
          <c:y val="4.8658E-2"/>
          <c:w val="0.87151999999999996"/>
          <c:h val="0.71652700000000003"/>
        </c:manualLayout>
      </c:layout>
      <c:barChart>
        <c:barDir val="col"/>
        <c:grouping val="clustered"/>
        <c:varyColors val="0"/>
        <c:ser>
          <c:idx val="0"/>
          <c:order val="0"/>
          <c:tx>
            <c:strRef>
              <c:f>Sheet1!$A$2</c:f>
              <c:strCache>
                <c:ptCount val="1"/>
                <c:pt idx="0">
                  <c:v>2009</c:v>
                </c:pt>
              </c:strCache>
            </c:strRef>
          </c:tx>
          <c:spPr>
            <a:solidFill>
              <a:srgbClr val="4F81BD"/>
            </a:solidFill>
            <a:ln w="9525" cap="flat">
              <a:solidFill>
                <a:srgbClr val="F9F9F9"/>
              </a:solidFill>
              <a:prstDash val="solid"/>
              <a:bevel/>
            </a:ln>
            <a:effectLst>
              <a:outerShdw blurRad="38100" dist="20000" dir="5400000" algn="tl">
                <a:srgbClr val="000000">
                  <a:alpha val="38000"/>
                </a:srgbClr>
              </a:outerShdw>
            </a:effectLst>
          </c:spPr>
          <c:invertIfNegative val="0"/>
          <c:cat>
            <c:strRef>
              <c:f>Sheet1!$B$1:$I$1</c:f>
              <c:strCache>
                <c:ptCount val="8"/>
                <c:pt idx="0">
                  <c:v>Payments</c:v>
                </c:pt>
                <c:pt idx="1">
                  <c:v>Parties</c:v>
                </c:pt>
                <c:pt idx="2">
                  <c:v>Interest</c:v>
                </c:pt>
                <c:pt idx="3">
                  <c:v>Lien Income</c:v>
                </c:pt>
                <c:pt idx="4">
                  <c:v>Rentals</c:v>
                </c:pt>
                <c:pt idx="5">
                  <c:v>Lions Club</c:v>
                </c:pt>
                <c:pt idx="6">
                  <c:v>Dock Fees</c:v>
                </c:pt>
                <c:pt idx="7">
                  <c:v>Misc</c:v>
                </c:pt>
              </c:strCache>
            </c:strRef>
          </c:cat>
          <c:val>
            <c:numRef>
              <c:f>Sheet1!$B$2:$I$2</c:f>
              <c:numCache>
                <c:formatCode>General</c:formatCode>
                <c:ptCount val="8"/>
                <c:pt idx="0">
                  <c:v>12248</c:v>
                </c:pt>
                <c:pt idx="1">
                  <c:v>243</c:v>
                </c:pt>
                <c:pt idx="2">
                  <c:v>107</c:v>
                </c:pt>
                <c:pt idx="3">
                  <c:v>540</c:v>
                </c:pt>
                <c:pt idx="4">
                  <c:v>900</c:v>
                </c:pt>
                <c:pt idx="5">
                  <c:v>700</c:v>
                </c:pt>
                <c:pt idx="6">
                  <c:v>0</c:v>
                </c:pt>
                <c:pt idx="7">
                  <c:v>0</c:v>
                </c:pt>
              </c:numCache>
            </c:numRef>
          </c:val>
        </c:ser>
        <c:ser>
          <c:idx val="1"/>
          <c:order val="1"/>
          <c:tx>
            <c:strRef>
              <c:f>Sheet1!$A$3</c:f>
              <c:strCache>
                <c:ptCount val="1"/>
                <c:pt idx="0">
                  <c:v>2010</c:v>
                </c:pt>
              </c:strCache>
            </c:strRef>
          </c:tx>
          <c:spPr>
            <a:solidFill>
              <a:srgbClr val="C0504D"/>
            </a:solidFill>
            <a:ln w="9525" cap="flat">
              <a:solidFill>
                <a:srgbClr val="F9F9F9"/>
              </a:solidFill>
              <a:prstDash val="solid"/>
              <a:bevel/>
            </a:ln>
            <a:effectLst>
              <a:outerShdw blurRad="38100" dist="20000" dir="5400000" algn="tl">
                <a:srgbClr val="000000">
                  <a:alpha val="38000"/>
                </a:srgbClr>
              </a:outerShdw>
            </a:effectLst>
          </c:spPr>
          <c:invertIfNegative val="0"/>
          <c:cat>
            <c:strRef>
              <c:f>Sheet1!$B$1:$I$1</c:f>
              <c:strCache>
                <c:ptCount val="8"/>
                <c:pt idx="0">
                  <c:v>Payments</c:v>
                </c:pt>
                <c:pt idx="1">
                  <c:v>Parties</c:v>
                </c:pt>
                <c:pt idx="2">
                  <c:v>Interest</c:v>
                </c:pt>
                <c:pt idx="3">
                  <c:v>Lien Income</c:v>
                </c:pt>
                <c:pt idx="4">
                  <c:v>Rentals</c:v>
                </c:pt>
                <c:pt idx="5">
                  <c:v>Lions Club</c:v>
                </c:pt>
                <c:pt idx="6">
                  <c:v>Dock Fees</c:v>
                </c:pt>
                <c:pt idx="7">
                  <c:v>Misc</c:v>
                </c:pt>
              </c:strCache>
            </c:strRef>
          </c:cat>
          <c:val>
            <c:numRef>
              <c:f>Sheet1!$B$3:$I$3</c:f>
              <c:numCache>
                <c:formatCode>General</c:formatCode>
                <c:ptCount val="8"/>
                <c:pt idx="0">
                  <c:v>12725</c:v>
                </c:pt>
                <c:pt idx="1">
                  <c:v>160</c:v>
                </c:pt>
                <c:pt idx="2">
                  <c:v>42</c:v>
                </c:pt>
                <c:pt idx="3">
                  <c:v>0</c:v>
                </c:pt>
                <c:pt idx="4">
                  <c:v>1010</c:v>
                </c:pt>
                <c:pt idx="5">
                  <c:v>700</c:v>
                </c:pt>
                <c:pt idx="6">
                  <c:v>70</c:v>
                </c:pt>
                <c:pt idx="7">
                  <c:v>239</c:v>
                </c:pt>
              </c:numCache>
            </c:numRef>
          </c:val>
        </c:ser>
        <c:ser>
          <c:idx val="2"/>
          <c:order val="2"/>
          <c:tx>
            <c:strRef>
              <c:f>Sheet1!$A$4</c:f>
              <c:strCache>
                <c:ptCount val="1"/>
                <c:pt idx="0">
                  <c:v>2011</c:v>
                </c:pt>
              </c:strCache>
            </c:strRef>
          </c:tx>
          <c:spPr>
            <a:solidFill>
              <a:srgbClr val="9BBB59"/>
            </a:solidFill>
            <a:ln w="9525" cap="flat">
              <a:solidFill>
                <a:srgbClr val="F9F9F9"/>
              </a:solidFill>
              <a:prstDash val="solid"/>
              <a:bevel/>
            </a:ln>
            <a:effectLst>
              <a:outerShdw blurRad="38100" dist="20000" dir="5400000" algn="tl">
                <a:srgbClr val="000000">
                  <a:alpha val="38000"/>
                </a:srgbClr>
              </a:outerShdw>
            </a:effectLst>
          </c:spPr>
          <c:invertIfNegative val="0"/>
          <c:cat>
            <c:strRef>
              <c:f>Sheet1!$B$1:$I$1</c:f>
              <c:strCache>
                <c:ptCount val="8"/>
                <c:pt idx="0">
                  <c:v>Payments</c:v>
                </c:pt>
                <c:pt idx="1">
                  <c:v>Parties</c:v>
                </c:pt>
                <c:pt idx="2">
                  <c:v>Interest</c:v>
                </c:pt>
                <c:pt idx="3">
                  <c:v>Lien Income</c:v>
                </c:pt>
                <c:pt idx="4">
                  <c:v>Rentals</c:v>
                </c:pt>
                <c:pt idx="5">
                  <c:v>Lions Club</c:v>
                </c:pt>
                <c:pt idx="6">
                  <c:v>Dock Fees</c:v>
                </c:pt>
                <c:pt idx="7">
                  <c:v>Misc</c:v>
                </c:pt>
              </c:strCache>
            </c:strRef>
          </c:cat>
          <c:val>
            <c:numRef>
              <c:f>Sheet1!$B$4:$I$4</c:f>
              <c:numCache>
                <c:formatCode>General</c:formatCode>
                <c:ptCount val="8"/>
                <c:pt idx="0">
                  <c:v>14200</c:v>
                </c:pt>
                <c:pt idx="1">
                  <c:v>84</c:v>
                </c:pt>
                <c:pt idx="2">
                  <c:v>27</c:v>
                </c:pt>
                <c:pt idx="3">
                  <c:v>0</c:v>
                </c:pt>
                <c:pt idx="4">
                  <c:v>875</c:v>
                </c:pt>
                <c:pt idx="5">
                  <c:v>700</c:v>
                </c:pt>
                <c:pt idx="6">
                  <c:v>100</c:v>
                </c:pt>
                <c:pt idx="7">
                  <c:v>1103</c:v>
                </c:pt>
              </c:numCache>
            </c:numRef>
          </c:val>
        </c:ser>
        <c:ser>
          <c:idx val="3"/>
          <c:order val="3"/>
          <c:tx>
            <c:strRef>
              <c:f>Sheet1!$A$5</c:f>
              <c:strCache>
                <c:ptCount val="1"/>
                <c:pt idx="0">
                  <c:v>2012</c:v>
                </c:pt>
              </c:strCache>
            </c:strRef>
          </c:tx>
          <c:spPr>
            <a:solidFill>
              <a:srgbClr val="8064A2"/>
            </a:solidFill>
            <a:ln w="9525" cap="flat">
              <a:solidFill>
                <a:srgbClr val="F9F9F9"/>
              </a:solidFill>
              <a:prstDash val="solid"/>
              <a:bevel/>
            </a:ln>
            <a:effectLst>
              <a:outerShdw blurRad="38100" dist="20000" dir="5400000" algn="tl">
                <a:srgbClr val="000000">
                  <a:alpha val="38000"/>
                </a:srgbClr>
              </a:outerShdw>
            </a:effectLst>
          </c:spPr>
          <c:invertIfNegative val="0"/>
          <c:cat>
            <c:strRef>
              <c:f>Sheet1!$B$1:$I$1</c:f>
              <c:strCache>
                <c:ptCount val="8"/>
                <c:pt idx="0">
                  <c:v>Payments</c:v>
                </c:pt>
                <c:pt idx="1">
                  <c:v>Parties</c:v>
                </c:pt>
                <c:pt idx="2">
                  <c:v>Interest</c:v>
                </c:pt>
                <c:pt idx="3">
                  <c:v>Lien Income</c:v>
                </c:pt>
                <c:pt idx="4">
                  <c:v>Rentals</c:v>
                </c:pt>
                <c:pt idx="5">
                  <c:v>Lions Club</c:v>
                </c:pt>
                <c:pt idx="6">
                  <c:v>Dock Fees</c:v>
                </c:pt>
                <c:pt idx="7">
                  <c:v>Misc</c:v>
                </c:pt>
              </c:strCache>
            </c:strRef>
          </c:cat>
          <c:val>
            <c:numRef>
              <c:f>Sheet1!$B$5:$I$5</c:f>
              <c:numCache>
                <c:formatCode>General</c:formatCode>
                <c:ptCount val="8"/>
                <c:pt idx="0">
                  <c:v>13678</c:v>
                </c:pt>
                <c:pt idx="1">
                  <c:v>84</c:v>
                </c:pt>
                <c:pt idx="2">
                  <c:v>26</c:v>
                </c:pt>
                <c:pt idx="3">
                  <c:v>0</c:v>
                </c:pt>
                <c:pt idx="4">
                  <c:v>840</c:v>
                </c:pt>
                <c:pt idx="5">
                  <c:v>700</c:v>
                </c:pt>
                <c:pt idx="6">
                  <c:v>100</c:v>
                </c:pt>
                <c:pt idx="7">
                  <c:v>506</c:v>
                </c:pt>
              </c:numCache>
            </c:numRef>
          </c:val>
        </c:ser>
        <c:ser>
          <c:idx val="4"/>
          <c:order val="4"/>
          <c:tx>
            <c:strRef>
              <c:f>Sheet1!$A$6</c:f>
              <c:strCache>
                <c:ptCount val="1"/>
                <c:pt idx="0">
                  <c:v>2013</c:v>
                </c:pt>
              </c:strCache>
            </c:strRef>
          </c:tx>
          <c:spPr>
            <a:solidFill>
              <a:srgbClr val="4BACC6"/>
            </a:solidFill>
            <a:ln w="9525" cap="flat">
              <a:solidFill>
                <a:srgbClr val="F9F9F9"/>
              </a:solidFill>
              <a:prstDash val="solid"/>
              <a:bevel/>
            </a:ln>
            <a:effectLst>
              <a:outerShdw blurRad="38100" dist="20000" dir="5400000" algn="tl">
                <a:srgbClr val="000000">
                  <a:alpha val="38000"/>
                </a:srgbClr>
              </a:outerShdw>
            </a:effectLst>
          </c:spPr>
          <c:invertIfNegative val="0"/>
          <c:cat>
            <c:strRef>
              <c:f>Sheet1!$B$1:$I$1</c:f>
              <c:strCache>
                <c:ptCount val="8"/>
                <c:pt idx="0">
                  <c:v>Payments</c:v>
                </c:pt>
                <c:pt idx="1">
                  <c:v>Parties</c:v>
                </c:pt>
                <c:pt idx="2">
                  <c:v>Interest</c:v>
                </c:pt>
                <c:pt idx="3">
                  <c:v>Lien Income</c:v>
                </c:pt>
                <c:pt idx="4">
                  <c:v>Rentals</c:v>
                </c:pt>
                <c:pt idx="5">
                  <c:v>Lions Club</c:v>
                </c:pt>
                <c:pt idx="6">
                  <c:v>Dock Fees</c:v>
                </c:pt>
                <c:pt idx="7">
                  <c:v>Misc</c:v>
                </c:pt>
              </c:strCache>
            </c:strRef>
          </c:cat>
          <c:val>
            <c:numRef>
              <c:f>Sheet1!$B$6:$I$6</c:f>
              <c:numCache>
                <c:formatCode>General</c:formatCode>
                <c:ptCount val="8"/>
                <c:pt idx="0">
                  <c:v>13064</c:v>
                </c:pt>
                <c:pt idx="1">
                  <c:v>0</c:v>
                </c:pt>
                <c:pt idx="2">
                  <c:v>78.73</c:v>
                </c:pt>
                <c:pt idx="3">
                  <c:v>0</c:v>
                </c:pt>
                <c:pt idx="4">
                  <c:v>600</c:v>
                </c:pt>
                <c:pt idx="5">
                  <c:v>700</c:v>
                </c:pt>
                <c:pt idx="6">
                  <c:v>100</c:v>
                </c:pt>
                <c:pt idx="7">
                  <c:v>0</c:v>
                </c:pt>
              </c:numCache>
            </c:numRef>
          </c:val>
        </c:ser>
        <c:ser>
          <c:idx val="5"/>
          <c:order val="5"/>
          <c:tx>
            <c:strRef>
              <c:f>Sheet1!$A$7</c:f>
              <c:strCache>
                <c:ptCount val="1"/>
                <c:pt idx="0">
                  <c:v>2014</c:v>
                </c:pt>
              </c:strCache>
            </c:strRef>
          </c:tx>
          <c:spPr>
            <a:solidFill>
              <a:srgbClr val="F79646"/>
            </a:solidFill>
            <a:ln w="9525" cap="flat">
              <a:solidFill>
                <a:srgbClr val="F9F9F9"/>
              </a:solidFill>
              <a:prstDash val="solid"/>
              <a:bevel/>
            </a:ln>
            <a:effectLst>
              <a:outerShdw blurRad="38100" dist="20000" dir="5400000" algn="tl">
                <a:srgbClr val="000000">
                  <a:alpha val="38000"/>
                </a:srgbClr>
              </a:outerShdw>
            </a:effectLst>
          </c:spPr>
          <c:invertIfNegative val="0"/>
          <c:cat>
            <c:strRef>
              <c:f>Sheet1!$B$1:$I$1</c:f>
              <c:strCache>
                <c:ptCount val="8"/>
                <c:pt idx="0">
                  <c:v>Payments</c:v>
                </c:pt>
                <c:pt idx="1">
                  <c:v>Parties</c:v>
                </c:pt>
                <c:pt idx="2">
                  <c:v>Interest</c:v>
                </c:pt>
                <c:pt idx="3">
                  <c:v>Lien Income</c:v>
                </c:pt>
                <c:pt idx="4">
                  <c:v>Rentals</c:v>
                </c:pt>
                <c:pt idx="5">
                  <c:v>Lions Club</c:v>
                </c:pt>
                <c:pt idx="6">
                  <c:v>Dock Fees</c:v>
                </c:pt>
                <c:pt idx="7">
                  <c:v>Misc</c:v>
                </c:pt>
              </c:strCache>
            </c:strRef>
          </c:cat>
          <c:val>
            <c:numRef>
              <c:f>Sheet1!$B$7:$I$7</c:f>
              <c:numCache>
                <c:formatCode>General</c:formatCode>
                <c:ptCount val="8"/>
                <c:pt idx="0">
                  <c:v>12652</c:v>
                </c:pt>
                <c:pt idx="1">
                  <c:v>0</c:v>
                </c:pt>
                <c:pt idx="2">
                  <c:v>3</c:v>
                </c:pt>
                <c:pt idx="3">
                  <c:v>0</c:v>
                </c:pt>
                <c:pt idx="4">
                  <c:v>280</c:v>
                </c:pt>
                <c:pt idx="5">
                  <c:v>1300</c:v>
                </c:pt>
                <c:pt idx="6">
                  <c:v>50</c:v>
                </c:pt>
                <c:pt idx="7">
                  <c:v>0</c:v>
                </c:pt>
              </c:numCache>
            </c:numRef>
          </c:val>
        </c:ser>
        <c:ser>
          <c:idx val="6"/>
          <c:order val="6"/>
          <c:tx>
            <c:strRef>
              <c:f>Sheet1!$A$8</c:f>
              <c:strCache>
                <c:ptCount val="1"/>
                <c:pt idx="0">
                  <c:v>2015</c:v>
                </c:pt>
              </c:strCache>
            </c:strRef>
          </c:tx>
          <c:spPr>
            <a:solidFill>
              <a:srgbClr val="628FC6"/>
            </a:solidFill>
            <a:ln w="9525" cap="flat">
              <a:solidFill>
                <a:srgbClr val="FAFAFA"/>
              </a:solidFill>
              <a:prstDash val="solid"/>
              <a:bevel/>
            </a:ln>
            <a:effectLst>
              <a:outerShdw blurRad="38100" dist="20000" dir="5400000" algn="tl">
                <a:srgbClr val="000000">
                  <a:alpha val="38000"/>
                </a:srgbClr>
              </a:outerShdw>
            </a:effectLst>
          </c:spPr>
          <c:invertIfNegative val="0"/>
          <c:dLbls>
            <c:numFmt formatCode="&quot;$&quot;#,##0" sourceLinked="0"/>
            <c:spPr>
              <a:noFill/>
              <a:ln>
                <a:noFill/>
              </a:ln>
              <a:effectLst/>
            </c:spPr>
            <c:txPr>
              <a:bodyPr/>
              <a:lstStyle/>
              <a:p>
                <a:pPr lvl="0">
                  <a:defRPr sz="1800" b="0" i="0" u="none" strike="noStrike">
                    <a:solidFill>
                      <a:srgbClr val="000000"/>
                    </a:solidFill>
                    <a:effectLst/>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Payments</c:v>
                </c:pt>
                <c:pt idx="1">
                  <c:v>Parties</c:v>
                </c:pt>
                <c:pt idx="2">
                  <c:v>Interest</c:v>
                </c:pt>
                <c:pt idx="3">
                  <c:v>Lien Income</c:v>
                </c:pt>
                <c:pt idx="4">
                  <c:v>Rentals</c:v>
                </c:pt>
                <c:pt idx="5">
                  <c:v>Lions Club</c:v>
                </c:pt>
                <c:pt idx="6">
                  <c:v>Dock Fees</c:v>
                </c:pt>
                <c:pt idx="7">
                  <c:v>Misc</c:v>
                </c:pt>
              </c:strCache>
            </c:strRef>
          </c:cat>
          <c:val>
            <c:numRef>
              <c:f>Sheet1!$B$8:$I$8</c:f>
              <c:numCache>
                <c:formatCode>General</c:formatCode>
                <c:ptCount val="8"/>
                <c:pt idx="0">
                  <c:v>11385</c:v>
                </c:pt>
                <c:pt idx="1">
                  <c:v>0</c:v>
                </c:pt>
                <c:pt idx="2">
                  <c:v>3.57</c:v>
                </c:pt>
                <c:pt idx="3">
                  <c:v>0</c:v>
                </c:pt>
                <c:pt idx="4">
                  <c:v>1150</c:v>
                </c:pt>
                <c:pt idx="5">
                  <c:v>700</c:v>
                </c:pt>
                <c:pt idx="6">
                  <c:v>150</c:v>
                </c:pt>
                <c:pt idx="7">
                  <c:v>0</c:v>
                </c:pt>
              </c:numCache>
            </c:numRef>
          </c:val>
        </c:ser>
        <c:dLbls>
          <c:showLegendKey val="0"/>
          <c:showVal val="0"/>
          <c:showCatName val="0"/>
          <c:showSerName val="0"/>
          <c:showPercent val="0"/>
          <c:showBubbleSize val="0"/>
        </c:dLbls>
        <c:gapWidth val="150"/>
        <c:axId val="205037952"/>
        <c:axId val="205038344"/>
      </c:barChart>
      <c:catAx>
        <c:axId val="205037952"/>
        <c:scaling>
          <c:orientation val="minMax"/>
        </c:scaling>
        <c:delete val="0"/>
        <c:axPos val="b"/>
        <c:numFmt formatCode="General" sourceLinked="1"/>
        <c:majorTickMark val="out"/>
        <c:minorTickMark val="none"/>
        <c:tickLblPos val="low"/>
        <c:spPr>
          <a:ln w="12700" cap="flat">
            <a:solidFill>
              <a:srgbClr val="000000"/>
            </a:solidFill>
            <a:prstDash val="solid"/>
            <a:miter lim="400000"/>
          </a:ln>
        </c:spPr>
        <c:txPr>
          <a:bodyPr rot="-2700000"/>
          <a:lstStyle/>
          <a:p>
            <a:pPr lvl="0">
              <a:defRPr sz="1800" b="0" i="0" u="none" strike="noStrike">
                <a:solidFill>
                  <a:srgbClr val="000000"/>
                </a:solidFill>
                <a:effectLst/>
                <a:latin typeface="Calibri"/>
              </a:defRPr>
            </a:pPr>
            <a:endParaRPr lang="en-US"/>
          </a:p>
        </c:txPr>
        <c:crossAx val="205038344"/>
        <c:crosses val="autoZero"/>
        <c:auto val="1"/>
        <c:lblAlgn val="ctr"/>
        <c:lblOffset val="100"/>
        <c:noMultiLvlLbl val="1"/>
      </c:catAx>
      <c:valAx>
        <c:axId val="205038344"/>
        <c:scaling>
          <c:orientation val="minMax"/>
        </c:scaling>
        <c:delete val="0"/>
        <c:axPos val="l"/>
        <c:majorGridlines>
          <c:spPr>
            <a:ln w="12700" cap="flat">
              <a:solidFill>
                <a:srgbClr val="888888"/>
              </a:solidFill>
              <a:prstDash val="solid"/>
              <a:bevel/>
            </a:ln>
          </c:spPr>
        </c:majorGridlines>
        <c:numFmt formatCode="&quot;$&quot;#,##0;[Red]&quot;$&quot;#,##0" sourceLinked="0"/>
        <c:majorTickMark val="out"/>
        <c:minorTickMark val="none"/>
        <c:tickLblPos val="nextTo"/>
        <c:spPr>
          <a:ln w="12700" cap="flat">
            <a:solidFill>
              <a:srgbClr val="000000"/>
            </a:solidFill>
            <a:prstDash val="solid"/>
            <a:miter lim="400000"/>
          </a:ln>
        </c:spPr>
        <c:txPr>
          <a:bodyPr rot="0"/>
          <a:lstStyle/>
          <a:p>
            <a:pPr lvl="0">
              <a:defRPr sz="1800" b="0" i="0" u="none" strike="noStrike">
                <a:solidFill>
                  <a:srgbClr val="000000"/>
                </a:solidFill>
                <a:effectLst/>
                <a:latin typeface="Calibri"/>
              </a:defRPr>
            </a:pPr>
            <a:endParaRPr lang="en-US"/>
          </a:p>
        </c:txPr>
        <c:crossAx val="205037952"/>
        <c:crosses val="autoZero"/>
        <c:crossBetween val="between"/>
        <c:majorUnit val="4000"/>
        <c:minorUnit val="2000"/>
      </c:valAx>
      <c:spPr>
        <a:noFill/>
        <a:ln w="12700" cap="flat">
          <a:noFill/>
          <a:miter lim="400000"/>
        </a:ln>
        <a:effectLst/>
      </c:spPr>
    </c:plotArea>
    <c:legend>
      <c:legendPos val="r"/>
      <c:layout>
        <c:manualLayout>
          <c:xMode val="edge"/>
          <c:yMode val="edge"/>
          <c:x val="0.88005599999999995"/>
          <c:y val="0.25526799999999999"/>
          <c:w val="0.119944"/>
          <c:h val="0.35310599999999998"/>
        </c:manualLayout>
      </c:layout>
      <c:overlay val="1"/>
      <c:spPr>
        <a:noFill/>
        <a:ln w="12700" cap="flat">
          <a:noFill/>
          <a:miter lim="400000"/>
        </a:ln>
        <a:effectLst/>
      </c:spPr>
      <c:txPr>
        <a:bodyPr/>
        <a:lstStyle/>
        <a:p>
          <a:pPr lvl="0">
            <a:defRPr sz="1800" b="0" i="0" u="none" strike="noStrike">
              <a:solidFill>
                <a:srgbClr val="000000"/>
              </a:solidFill>
              <a:effectLst/>
              <a:latin typeface="Calibri"/>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3" name="Shape 5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855813662"/>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Book"/>
      </a:defRPr>
    </a:lvl1pPr>
    <a:lvl2pPr indent="228600" defTabSz="457200">
      <a:lnSpc>
        <a:spcPct val="125000"/>
      </a:lnSpc>
      <a:defRPr sz="2400">
        <a:latin typeface="+mj-lt"/>
        <a:ea typeface="+mj-ea"/>
        <a:cs typeface="+mj-cs"/>
        <a:sym typeface="Avenir Book"/>
      </a:defRPr>
    </a:lvl2pPr>
    <a:lvl3pPr indent="457200" defTabSz="457200">
      <a:lnSpc>
        <a:spcPct val="125000"/>
      </a:lnSpc>
      <a:defRPr sz="2400">
        <a:latin typeface="+mj-lt"/>
        <a:ea typeface="+mj-ea"/>
        <a:cs typeface="+mj-cs"/>
        <a:sym typeface="Avenir Book"/>
      </a:defRPr>
    </a:lvl3pPr>
    <a:lvl4pPr indent="685800" defTabSz="457200">
      <a:lnSpc>
        <a:spcPct val="125000"/>
      </a:lnSpc>
      <a:defRPr sz="2400">
        <a:latin typeface="+mj-lt"/>
        <a:ea typeface="+mj-ea"/>
        <a:cs typeface="+mj-cs"/>
        <a:sym typeface="Avenir Book"/>
      </a:defRPr>
    </a:lvl4pPr>
    <a:lvl5pPr indent="914400" defTabSz="457200">
      <a:lnSpc>
        <a:spcPct val="125000"/>
      </a:lnSpc>
      <a:defRPr sz="2400">
        <a:latin typeface="+mj-lt"/>
        <a:ea typeface="+mj-ea"/>
        <a:cs typeface="+mj-cs"/>
        <a:sym typeface="Avenir Book"/>
      </a:defRPr>
    </a:lvl5pPr>
    <a:lvl6pPr indent="1143000" defTabSz="457200">
      <a:lnSpc>
        <a:spcPct val="125000"/>
      </a:lnSpc>
      <a:defRPr sz="2400">
        <a:latin typeface="+mj-lt"/>
        <a:ea typeface="+mj-ea"/>
        <a:cs typeface="+mj-cs"/>
        <a:sym typeface="Avenir Book"/>
      </a:defRPr>
    </a:lvl6pPr>
    <a:lvl7pPr indent="1371600" defTabSz="457200">
      <a:lnSpc>
        <a:spcPct val="125000"/>
      </a:lnSpc>
      <a:defRPr sz="2400">
        <a:latin typeface="+mj-lt"/>
        <a:ea typeface="+mj-ea"/>
        <a:cs typeface="+mj-cs"/>
        <a:sym typeface="Avenir Book"/>
      </a:defRPr>
    </a:lvl7pPr>
    <a:lvl8pPr indent="1600200" defTabSz="457200">
      <a:lnSpc>
        <a:spcPct val="125000"/>
      </a:lnSpc>
      <a:defRPr sz="2400">
        <a:latin typeface="+mj-lt"/>
        <a:ea typeface="+mj-ea"/>
        <a:cs typeface="+mj-cs"/>
        <a:sym typeface="Avenir Book"/>
      </a:defRPr>
    </a:lvl8pPr>
    <a:lvl9pPr indent="1828800" defTabSz="457200">
      <a:lnSpc>
        <a:spcPct val="125000"/>
      </a:lnSpc>
      <a:defRPr sz="2400">
        <a:latin typeface="+mj-lt"/>
        <a:ea typeface="+mj-ea"/>
        <a:cs typeface="+mj-cs"/>
        <a:sym typeface="Avenir Book"/>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defRPr sz="1800"/>
            </a:pPr>
            <a:r>
              <a:rPr sz="4400"/>
              <a:t>Title Text</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defRPr sz="1800">
                <a:solidFill>
                  <a:srgbClr val="000000"/>
                </a:solidFill>
              </a:defRPr>
            </a:pPr>
            <a:r>
              <a:rPr sz="3200">
                <a:solidFill>
                  <a:srgbClr val="888888"/>
                </a:solidFill>
              </a:rPr>
              <a:t>Body Level One</a:t>
            </a:r>
          </a:p>
          <a:p>
            <a:pPr lvl="1">
              <a:defRPr sz="1800">
                <a:solidFill>
                  <a:srgbClr val="000000"/>
                </a:solidFill>
              </a:defRPr>
            </a:pPr>
            <a:r>
              <a:rPr sz="3200">
                <a:solidFill>
                  <a:srgbClr val="888888"/>
                </a:solidFill>
              </a:rPr>
              <a:t>Body Level Two</a:t>
            </a:r>
          </a:p>
          <a:p>
            <a:pPr lvl="2">
              <a:defRPr sz="1800">
                <a:solidFill>
                  <a:srgbClr val="000000"/>
                </a:solidFill>
              </a:defRPr>
            </a:pPr>
            <a:r>
              <a:rPr sz="3200">
                <a:solidFill>
                  <a:srgbClr val="888888"/>
                </a:solidFill>
              </a:rPr>
              <a:t>Body Level Three</a:t>
            </a:r>
          </a:p>
          <a:p>
            <a:pPr lvl="3">
              <a:defRPr sz="1800">
                <a:solidFill>
                  <a:srgbClr val="000000"/>
                </a:solidFill>
              </a:defRPr>
            </a:pPr>
            <a:r>
              <a:rPr sz="3200">
                <a:solidFill>
                  <a:srgbClr val="888888"/>
                </a:solidFill>
              </a:rPr>
              <a:t>Body Level Four</a:t>
            </a:r>
          </a:p>
          <a:p>
            <a:pPr lvl="4">
              <a:defRPr sz="1800">
                <a:solidFill>
                  <a:srgbClr val="000000"/>
                </a:solidFill>
              </a:defRPr>
            </a:pPr>
            <a:r>
              <a:rPr sz="3200">
                <a:solidFill>
                  <a:srgbClr val="888888"/>
                </a:solidFill>
              </a:rPr>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pPr>
            <a:r>
              <a:rPr sz="4400"/>
              <a:t>Title Text</a:t>
            </a:r>
          </a:p>
        </p:txBody>
      </p:sp>
      <p:sp>
        <p:nvSpPr>
          <p:cNvPr id="44" name="Shape 44"/>
          <p:cNvSpPr>
            <a:spLocks noGrp="1"/>
          </p:cNvSpPr>
          <p:nvPr>
            <p:ph type="body" idx="1"/>
          </p:nvPr>
        </p:nvSpPr>
        <p:spPr>
          <a:xfrm>
            <a:off x="457200" y="274638"/>
            <a:ext cx="6019800" cy="6583363"/>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47" name="Shape 47"/>
          <p:cNvSpPr>
            <a:spLocks noGrp="1"/>
          </p:cNvSpPr>
          <p:nvPr>
            <p:ph type="title"/>
          </p:nvPr>
        </p:nvSpPr>
        <p:spPr>
          <a:xfrm>
            <a:off x="685800" y="768350"/>
            <a:ext cx="7772400" cy="1143000"/>
          </a:xfrm>
          <a:prstGeom prst="rect">
            <a:avLst/>
          </a:prstGeom>
        </p:spPr>
        <p:txBody>
          <a:bodyPr/>
          <a:lstStyle/>
          <a:p>
            <a:pPr lvl="0">
              <a:defRPr sz="1800"/>
            </a:pPr>
            <a:r>
              <a:rPr sz="4400"/>
              <a:t>Title Text</a:t>
            </a:r>
          </a:p>
        </p:txBody>
      </p:sp>
      <p:sp>
        <p:nvSpPr>
          <p:cNvPr id="48" name="Shape 4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hart">
    <p:spTree>
      <p:nvGrpSpPr>
        <p:cNvPr id="1" name=""/>
        <p:cNvGrpSpPr/>
        <p:nvPr/>
      </p:nvGrpSpPr>
      <p:grpSpPr>
        <a:xfrm>
          <a:off x="0" y="0"/>
          <a:ext cx="0" cy="0"/>
          <a:chOff x="0" y="0"/>
          <a:chExt cx="0" cy="0"/>
        </a:xfrm>
      </p:grpSpPr>
      <p:sp>
        <p:nvSpPr>
          <p:cNvPr id="50" name="Shape 50"/>
          <p:cNvSpPr>
            <a:spLocks noGrp="1"/>
          </p:cNvSpPr>
          <p:nvPr>
            <p:ph type="title"/>
          </p:nvPr>
        </p:nvSpPr>
        <p:spPr>
          <a:xfrm>
            <a:off x="685800" y="698500"/>
            <a:ext cx="7772400" cy="1282700"/>
          </a:xfrm>
          <a:prstGeom prst="rect">
            <a:avLst/>
          </a:prstGeom>
        </p:spPr>
        <p:txBody>
          <a:bodyPr/>
          <a:lstStyle/>
          <a:p>
            <a:pPr lvl="0">
              <a:defRPr sz="1800"/>
            </a:pPr>
            <a:r>
              <a:rPr sz="4400"/>
              <a:t>Title Text</a:t>
            </a:r>
          </a:p>
        </p:txBody>
      </p:sp>
      <p:sp>
        <p:nvSpPr>
          <p:cNvPr id="51" name="Shape 5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Title Text</a:t>
            </a:r>
          </a:p>
        </p:txBody>
      </p:sp>
      <p:sp>
        <p:nvSpPr>
          <p:cNvPr id="11" name="Shape 11"/>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1362075"/>
          </a:xfrm>
          <a:prstGeom prst="rect">
            <a:avLst/>
          </a:prstGeom>
        </p:spPr>
        <p:txBody>
          <a:bodyPr anchor="t"/>
          <a:lstStyle>
            <a:lvl1pPr algn="l">
              <a:defRPr sz="4000" b="1" cap="all"/>
            </a:lvl1pPr>
          </a:lstStyle>
          <a:p>
            <a:pPr lvl="0">
              <a:defRPr sz="1800" b="0" cap="none"/>
            </a:pPr>
            <a:r>
              <a:rPr sz="4000" b="1" cap="all"/>
              <a:t>Title Text</a:t>
            </a:r>
          </a:p>
        </p:txBody>
      </p:sp>
      <p:sp>
        <p:nvSpPr>
          <p:cNvPr id="15" name="Shape 15"/>
          <p:cNvSpPr>
            <a:spLocks noGrp="1"/>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Title Text</a:t>
            </a:r>
          </a:p>
        </p:txBody>
      </p:sp>
      <p:sp>
        <p:nvSpPr>
          <p:cNvPr id="19" name="Shape 19"/>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457200" y="1435465"/>
            <a:ext cx="4040188" cy="739411"/>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pPr>
            <a:r>
              <a:rPr sz="44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4" cy="1435100"/>
          </a:xfrm>
          <a:prstGeom prst="rect">
            <a:avLst/>
          </a:prstGeom>
        </p:spPr>
        <p:txBody>
          <a:bodyPr anchor="b"/>
          <a:lstStyle>
            <a:lvl1pPr algn="l">
              <a:defRPr sz="2000" b="1"/>
            </a:lvl1pPr>
          </a:lstStyle>
          <a:p>
            <a:pPr lvl="0">
              <a:defRPr sz="1800" b="0"/>
            </a:pPr>
            <a:r>
              <a:rPr sz="2000" b="1"/>
              <a:t>Title Text</a:t>
            </a:r>
          </a:p>
        </p:txBody>
      </p:sp>
      <p:sp>
        <p:nvSpPr>
          <p:cNvPr id="32" name="Shape 32"/>
          <p:cNvSpPr>
            <a:spLocks noGrp="1"/>
          </p:cNvSpPr>
          <p:nvPr>
            <p:ph type="body" idx="1"/>
          </p:nvPr>
        </p:nvSpPr>
        <p:spPr>
          <a:xfrm>
            <a:off x="3575050" y="273050"/>
            <a:ext cx="5111750" cy="6584950"/>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1792288" y="4800600"/>
            <a:ext cx="5486401" cy="566738"/>
          </a:xfrm>
          <a:prstGeom prst="rect">
            <a:avLst/>
          </a:prstGeom>
        </p:spPr>
        <p:txBody>
          <a:bodyPr anchor="b"/>
          <a:lstStyle>
            <a:lvl1pPr algn="l">
              <a:defRPr sz="2000" b="1"/>
            </a:lvl1pPr>
          </a:lstStyle>
          <a:p>
            <a:pPr lvl="0">
              <a:defRPr sz="1800" b="0"/>
            </a:pPr>
            <a:r>
              <a:rPr sz="2000" b="1"/>
              <a:t>Title Text</a:t>
            </a:r>
          </a:p>
        </p:txBody>
      </p:sp>
      <p:sp>
        <p:nvSpPr>
          <p:cNvPr id="36" name="Shape 36"/>
          <p:cNvSpPr>
            <a:spLocks noGrp="1"/>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pPr>
            <a:r>
              <a:rPr sz="4400"/>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 name="Shape 4"/>
          <p:cNvSpPr>
            <a:spLocks noGrp="1"/>
          </p:cNvSpPr>
          <p:nvPr>
            <p:ph type="sldNum" sz="quarter" idx="2"/>
          </p:nvPr>
        </p:nvSpPr>
        <p:spPr>
          <a:xfrm>
            <a:off x="6553200" y="6401179"/>
            <a:ext cx="2133600" cy="275467"/>
          </a:xfrm>
          <a:prstGeom prst="rect">
            <a:avLst/>
          </a:prstGeom>
          <a:ln w="12700">
            <a:miter lim="400000"/>
          </a:ln>
        </p:spPr>
        <p:txBody>
          <a:bodyPr lIns="45719" rIns="45719" anchor="ctr">
            <a:spAutoFit/>
          </a:bodyPr>
          <a:lstStyle>
            <a:lvl1pPr algn="r">
              <a:defRPr sz="1200">
                <a:solidFill>
                  <a:srgbClr val="888888"/>
                </a:solidFill>
                <a:latin typeface="Times New Roman"/>
                <a:ea typeface="Times New Roman"/>
                <a:cs typeface="Times New Roman"/>
                <a:sym typeface="Times New Roman"/>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algn="ctr">
        <a:defRPr sz="4400">
          <a:latin typeface="+mn-lt"/>
          <a:ea typeface="+mn-ea"/>
          <a:cs typeface="+mn-cs"/>
          <a:sym typeface="Calibri"/>
        </a:defRPr>
      </a:lvl1pPr>
      <a:lvl2pPr algn="ctr">
        <a:defRPr sz="4400">
          <a:latin typeface="+mn-lt"/>
          <a:ea typeface="+mn-ea"/>
          <a:cs typeface="+mn-cs"/>
          <a:sym typeface="Calibri"/>
        </a:defRPr>
      </a:lvl2pPr>
      <a:lvl3pPr algn="ctr">
        <a:defRPr sz="4400">
          <a:latin typeface="+mn-lt"/>
          <a:ea typeface="+mn-ea"/>
          <a:cs typeface="+mn-cs"/>
          <a:sym typeface="Calibri"/>
        </a:defRPr>
      </a:lvl3pPr>
      <a:lvl4pPr algn="ctr">
        <a:defRPr sz="4400">
          <a:latin typeface="+mn-lt"/>
          <a:ea typeface="+mn-ea"/>
          <a:cs typeface="+mn-cs"/>
          <a:sym typeface="Calibri"/>
        </a:defRPr>
      </a:lvl4pPr>
      <a:lvl5pPr algn="ctr">
        <a:defRPr sz="4400">
          <a:latin typeface="+mn-lt"/>
          <a:ea typeface="+mn-ea"/>
          <a:cs typeface="+mn-cs"/>
          <a:sym typeface="Calibri"/>
        </a:defRPr>
      </a:lvl5pPr>
      <a:lvl6pPr algn="ctr">
        <a:defRPr sz="4400">
          <a:latin typeface="+mn-lt"/>
          <a:ea typeface="+mn-ea"/>
          <a:cs typeface="+mn-cs"/>
          <a:sym typeface="Calibri"/>
        </a:defRPr>
      </a:lvl6pPr>
      <a:lvl7pPr algn="ctr">
        <a:defRPr sz="4400">
          <a:latin typeface="+mn-lt"/>
          <a:ea typeface="+mn-ea"/>
          <a:cs typeface="+mn-cs"/>
          <a:sym typeface="Calibri"/>
        </a:defRPr>
      </a:lvl7pPr>
      <a:lvl8pPr algn="ctr">
        <a:defRPr sz="4400">
          <a:latin typeface="+mn-lt"/>
          <a:ea typeface="+mn-ea"/>
          <a:cs typeface="+mn-cs"/>
          <a:sym typeface="Calibri"/>
        </a:defRPr>
      </a:lvl8pPr>
      <a:lvl9pPr algn="ctr">
        <a:defRPr sz="4400">
          <a:latin typeface="+mn-lt"/>
          <a:ea typeface="+mn-ea"/>
          <a:cs typeface="+mn-cs"/>
          <a:sym typeface="Calibri"/>
        </a:defRPr>
      </a:lvl9pPr>
    </p:titleStyle>
    <p:bodyStyle>
      <a:lvl1pPr marL="342900" indent="-342900">
        <a:spcBef>
          <a:spcPts val="700"/>
        </a:spcBef>
        <a:buSzPct val="100000"/>
        <a:buFont typeface="Arial"/>
        <a:buChar char="•"/>
        <a:defRPr sz="3200">
          <a:latin typeface="+mn-lt"/>
          <a:ea typeface="+mn-ea"/>
          <a:cs typeface="+mn-cs"/>
          <a:sym typeface="Calibri"/>
        </a:defRPr>
      </a:lvl1pPr>
      <a:lvl2pPr marL="783771" indent="-326571">
        <a:spcBef>
          <a:spcPts val="700"/>
        </a:spcBef>
        <a:buSzPct val="100000"/>
        <a:buFont typeface="Arial"/>
        <a:buChar char="–"/>
        <a:defRPr sz="3200">
          <a:latin typeface="+mn-lt"/>
          <a:ea typeface="+mn-ea"/>
          <a:cs typeface="+mn-cs"/>
          <a:sym typeface="Calibri"/>
        </a:defRPr>
      </a:lvl2pPr>
      <a:lvl3pPr marL="1219200" indent="-304800">
        <a:spcBef>
          <a:spcPts val="700"/>
        </a:spcBef>
        <a:buSzPct val="100000"/>
        <a:buFont typeface="Arial"/>
        <a:buChar char="•"/>
        <a:defRPr sz="3200">
          <a:latin typeface="+mn-lt"/>
          <a:ea typeface="+mn-ea"/>
          <a:cs typeface="+mn-cs"/>
          <a:sym typeface="Calibri"/>
        </a:defRPr>
      </a:lvl3pPr>
      <a:lvl4pPr marL="1737360" indent="-365760">
        <a:spcBef>
          <a:spcPts val="700"/>
        </a:spcBef>
        <a:buSzPct val="100000"/>
        <a:buFont typeface="Arial"/>
        <a:buChar char="–"/>
        <a:defRPr sz="3200">
          <a:latin typeface="+mn-lt"/>
          <a:ea typeface="+mn-ea"/>
          <a:cs typeface="+mn-cs"/>
          <a:sym typeface="Calibri"/>
        </a:defRPr>
      </a:lvl4pPr>
      <a:lvl5pPr marL="2194560" indent="-365760">
        <a:spcBef>
          <a:spcPts val="700"/>
        </a:spcBef>
        <a:buSzPct val="100000"/>
        <a:buFont typeface="Arial"/>
        <a:buChar char="»"/>
        <a:defRPr sz="3200">
          <a:latin typeface="+mn-lt"/>
          <a:ea typeface="+mn-ea"/>
          <a:cs typeface="+mn-cs"/>
          <a:sym typeface="Calibri"/>
        </a:defRPr>
      </a:lvl5pPr>
      <a:lvl6pPr marL="2651760" indent="-365760">
        <a:spcBef>
          <a:spcPts val="700"/>
        </a:spcBef>
        <a:buSzPct val="100000"/>
        <a:buFont typeface="Arial"/>
        <a:buChar char="•"/>
        <a:defRPr sz="3200">
          <a:latin typeface="+mn-lt"/>
          <a:ea typeface="+mn-ea"/>
          <a:cs typeface="+mn-cs"/>
          <a:sym typeface="Calibri"/>
        </a:defRPr>
      </a:lvl6pPr>
      <a:lvl7pPr marL="3108960" indent="-365760">
        <a:spcBef>
          <a:spcPts val="700"/>
        </a:spcBef>
        <a:buSzPct val="100000"/>
        <a:buFont typeface="Arial"/>
        <a:buChar char="•"/>
        <a:defRPr sz="3200">
          <a:latin typeface="+mn-lt"/>
          <a:ea typeface="+mn-ea"/>
          <a:cs typeface="+mn-cs"/>
          <a:sym typeface="Calibri"/>
        </a:defRPr>
      </a:lvl7pPr>
      <a:lvl8pPr marL="3566159" indent="-365759">
        <a:spcBef>
          <a:spcPts val="700"/>
        </a:spcBef>
        <a:buSzPct val="100000"/>
        <a:buFont typeface="Arial"/>
        <a:buChar char="•"/>
        <a:defRPr sz="3200">
          <a:latin typeface="+mn-lt"/>
          <a:ea typeface="+mn-ea"/>
          <a:cs typeface="+mn-cs"/>
          <a:sym typeface="Calibri"/>
        </a:defRPr>
      </a:lvl8pPr>
      <a:lvl9pPr marL="4023359" indent="-365759">
        <a:spcBef>
          <a:spcPts val="700"/>
        </a:spcBef>
        <a:buSzPct val="100000"/>
        <a:buFont typeface="Arial"/>
        <a:buChar char="•"/>
        <a:defRPr sz="3200">
          <a:latin typeface="+mn-lt"/>
          <a:ea typeface="+mn-ea"/>
          <a:cs typeface="+mn-cs"/>
          <a:sym typeface="Calibri"/>
        </a:defRPr>
      </a:lvl9pPr>
    </p:bodyStyle>
    <p:otherStyle>
      <a:lvl1pPr algn="r">
        <a:defRPr sz="1200">
          <a:solidFill>
            <a:schemeClr val="tx1"/>
          </a:solidFill>
          <a:latin typeface="+mn-lt"/>
          <a:ea typeface="+mn-ea"/>
          <a:cs typeface="+mn-cs"/>
          <a:sym typeface="Times New Roman"/>
        </a:defRPr>
      </a:lvl1pPr>
      <a:lvl2pPr indent="457200" algn="r">
        <a:defRPr sz="1200">
          <a:solidFill>
            <a:schemeClr val="tx1"/>
          </a:solidFill>
          <a:latin typeface="+mn-lt"/>
          <a:ea typeface="+mn-ea"/>
          <a:cs typeface="+mn-cs"/>
          <a:sym typeface="Times New Roman"/>
        </a:defRPr>
      </a:lvl2pPr>
      <a:lvl3pPr indent="914400" algn="r">
        <a:defRPr sz="1200">
          <a:solidFill>
            <a:schemeClr val="tx1"/>
          </a:solidFill>
          <a:latin typeface="+mn-lt"/>
          <a:ea typeface="+mn-ea"/>
          <a:cs typeface="+mn-cs"/>
          <a:sym typeface="Times New Roman"/>
        </a:defRPr>
      </a:lvl3pPr>
      <a:lvl4pPr indent="1371600" algn="r">
        <a:defRPr sz="1200">
          <a:solidFill>
            <a:schemeClr val="tx1"/>
          </a:solidFill>
          <a:latin typeface="+mn-lt"/>
          <a:ea typeface="+mn-ea"/>
          <a:cs typeface="+mn-cs"/>
          <a:sym typeface="Times New Roman"/>
        </a:defRPr>
      </a:lvl4pPr>
      <a:lvl5pPr indent="1828800" algn="r">
        <a:defRPr sz="1200">
          <a:solidFill>
            <a:schemeClr val="tx1"/>
          </a:solidFill>
          <a:latin typeface="+mn-lt"/>
          <a:ea typeface="+mn-ea"/>
          <a:cs typeface="+mn-cs"/>
          <a:sym typeface="Times New Roman"/>
        </a:defRPr>
      </a:lvl5pPr>
      <a:lvl6pPr indent="2286000" algn="r">
        <a:defRPr sz="1200">
          <a:solidFill>
            <a:schemeClr val="tx1"/>
          </a:solidFill>
          <a:latin typeface="+mn-lt"/>
          <a:ea typeface="+mn-ea"/>
          <a:cs typeface="+mn-cs"/>
          <a:sym typeface="Times New Roman"/>
        </a:defRPr>
      </a:lvl6pPr>
      <a:lvl7pPr indent="2743200" algn="r">
        <a:defRPr sz="1200">
          <a:solidFill>
            <a:schemeClr val="tx1"/>
          </a:solidFill>
          <a:latin typeface="+mn-lt"/>
          <a:ea typeface="+mn-ea"/>
          <a:cs typeface="+mn-cs"/>
          <a:sym typeface="Times New Roman"/>
        </a:defRPr>
      </a:lvl7pPr>
      <a:lvl8pPr indent="3200400" algn="r">
        <a:defRPr sz="1200">
          <a:solidFill>
            <a:schemeClr val="tx1"/>
          </a:solidFill>
          <a:latin typeface="+mn-lt"/>
          <a:ea typeface="+mn-ea"/>
          <a:cs typeface="+mn-cs"/>
          <a:sym typeface="Times New Roman"/>
        </a:defRPr>
      </a:lvl8pPr>
      <a:lvl9pPr indent="3657600" algn="r">
        <a:defRPr sz="1200">
          <a:solidFill>
            <a:schemeClr val="tx1"/>
          </a:solidFill>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body" idx="1"/>
          </p:nvPr>
        </p:nvSpPr>
        <p:spPr>
          <a:xfrm>
            <a:off x="0" y="1295400"/>
            <a:ext cx="9144000" cy="5410200"/>
          </a:xfrm>
          <a:prstGeom prst="rect">
            <a:avLst/>
          </a:prstGeom>
        </p:spPr>
        <p:txBody>
          <a:bodyPr/>
          <a:lstStyle/>
          <a:p>
            <a:pPr lvl="0" indent="-685800">
              <a:lnSpc>
                <a:spcPct val="115000"/>
              </a:lnSpc>
              <a:spcBef>
                <a:spcPts val="1000"/>
              </a:spcBef>
              <a:buSzTx/>
              <a:buNone/>
              <a:defRPr sz="4000"/>
            </a:pPr>
            <a:endParaRPr/>
          </a:p>
        </p:txBody>
      </p:sp>
      <p:pic>
        <p:nvPicPr>
          <p:cNvPr id="56" name="image1.jpeg" descr="http://www.ppoa.info/images/photo_gallery/beach//3.JPG"/>
          <p:cNvPicPr/>
          <p:nvPr/>
        </p:nvPicPr>
        <p:blipFill>
          <a:blip r:embed="rId2">
            <a:extLst/>
          </a:blip>
          <a:stretch>
            <a:fillRect/>
          </a:stretch>
        </p:blipFill>
        <p:spPr>
          <a:xfrm>
            <a:off x="-813043" y="-11262"/>
            <a:ext cx="11176486" cy="688052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xfrm>
            <a:off x="685800" y="768350"/>
            <a:ext cx="7772400" cy="1143000"/>
          </a:xfrm>
          <a:prstGeom prst="rect">
            <a:avLst/>
          </a:prstGeom>
        </p:spPr>
        <p:txBody>
          <a:bodyPr/>
          <a:lstStyle>
            <a:lvl1pPr>
              <a:defRPr b="1"/>
            </a:lvl1pPr>
          </a:lstStyle>
          <a:p>
            <a:pPr lvl="0">
              <a:defRPr sz="1800" b="0"/>
            </a:pPr>
            <a:r>
              <a:rPr sz="4400" b="1"/>
              <a:t>TOTAL NET WORTH</a:t>
            </a:r>
          </a:p>
        </p:txBody>
      </p:sp>
      <p:sp>
        <p:nvSpPr>
          <p:cNvPr id="76" name="Shape 76"/>
          <p:cNvSpPr/>
          <p:nvPr/>
        </p:nvSpPr>
        <p:spPr>
          <a:xfrm>
            <a:off x="609600" y="2644775"/>
            <a:ext cx="7848600" cy="255454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sz="1800"/>
            </a:pPr>
            <a:r>
              <a:rPr sz="3200" dirty="0"/>
              <a:t>Real Estate 			$226,125</a:t>
            </a:r>
            <a:endParaRPr sz="2400" dirty="0">
              <a:latin typeface="Times New Roman"/>
              <a:ea typeface="Times New Roman"/>
              <a:cs typeface="Times New Roman"/>
              <a:sym typeface="Times New Roman"/>
            </a:endParaRPr>
          </a:p>
          <a:p>
            <a:pPr lvl="0">
              <a:defRPr sz="1800"/>
            </a:pPr>
            <a:r>
              <a:rPr sz="3200" dirty="0"/>
              <a:t>Total portfolio 			$226,786</a:t>
            </a:r>
            <a:endParaRPr sz="2400" dirty="0">
              <a:latin typeface="Times New Roman"/>
              <a:ea typeface="Times New Roman"/>
              <a:cs typeface="Times New Roman"/>
              <a:sym typeface="Times New Roman"/>
            </a:endParaRPr>
          </a:p>
          <a:p>
            <a:pPr lvl="0">
              <a:defRPr sz="1800"/>
            </a:pPr>
            <a:r>
              <a:rPr sz="3200" dirty="0"/>
              <a:t>Total assets 			$452,911</a:t>
            </a:r>
            <a:endParaRPr sz="2400" dirty="0">
              <a:latin typeface="Times New Roman"/>
              <a:ea typeface="Times New Roman"/>
              <a:cs typeface="Times New Roman"/>
              <a:sym typeface="Times New Roman"/>
            </a:endParaRPr>
          </a:p>
          <a:p>
            <a:pPr lvl="0">
              <a:defRPr sz="1800"/>
            </a:pPr>
            <a:r>
              <a:rPr sz="3200" dirty="0"/>
              <a:t>Total liability 			$0</a:t>
            </a:r>
            <a:endParaRPr sz="2400" dirty="0">
              <a:latin typeface="Times New Roman"/>
              <a:ea typeface="Times New Roman"/>
              <a:cs typeface="Times New Roman"/>
              <a:sym typeface="Times New Roman"/>
            </a:endParaRPr>
          </a:p>
          <a:p>
            <a:pPr lvl="0">
              <a:defRPr sz="1800"/>
            </a:pPr>
            <a:r>
              <a:rPr sz="3200" dirty="0"/>
              <a:t>Net worth 			</a:t>
            </a:r>
            <a:r>
              <a:rPr lang="en-US" sz="3200" dirty="0" smtClean="0"/>
              <a:t>	</a:t>
            </a:r>
            <a:r>
              <a:rPr sz="3200" dirty="0" smtClean="0"/>
              <a:t>$</a:t>
            </a:r>
            <a:r>
              <a:rPr sz="3200" dirty="0"/>
              <a:t>452,911</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title"/>
          </p:nvPr>
        </p:nvSpPr>
        <p:spPr>
          <a:xfrm>
            <a:off x="633549" y="0"/>
            <a:ext cx="7772400" cy="428896"/>
          </a:xfrm>
          <a:prstGeom prst="rect">
            <a:avLst/>
          </a:prstGeom>
        </p:spPr>
        <p:txBody>
          <a:bodyPr>
            <a:noAutofit/>
          </a:bodyPr>
          <a:lstStyle/>
          <a:p>
            <a:pPr lvl="0">
              <a:defRPr sz="1800"/>
            </a:pPr>
            <a:r>
              <a:rPr sz="2400" dirty="0"/>
              <a:t>As of March 31, FY 2015</a:t>
            </a:r>
          </a:p>
        </p:txBody>
      </p:sp>
      <p:graphicFrame>
        <p:nvGraphicFramePr>
          <p:cNvPr id="79" name="Table 79"/>
          <p:cNvGraphicFramePr/>
          <p:nvPr>
            <p:extLst>
              <p:ext uri="{D42A27DB-BD31-4B8C-83A1-F6EECF244321}">
                <p14:modId xmlns:p14="http://schemas.microsoft.com/office/powerpoint/2010/main" val="387176028"/>
              </p:ext>
            </p:extLst>
          </p:nvPr>
        </p:nvGraphicFramePr>
        <p:xfrm>
          <a:off x="440870" y="431800"/>
          <a:ext cx="7457804" cy="6426200"/>
        </p:xfrm>
        <a:graphic>
          <a:graphicData uri="http://schemas.openxmlformats.org/drawingml/2006/table">
            <a:tbl>
              <a:tblPr bandRow="1">
                <a:tableStyleId>{C7B018BB-80A7-4F77-B60F-C8B233D01FF8}</a:tableStyleId>
              </a:tblPr>
              <a:tblGrid>
                <a:gridCol w="2452228"/>
                <a:gridCol w="1610015"/>
                <a:gridCol w="1696924"/>
                <a:gridCol w="1698637"/>
              </a:tblGrid>
              <a:tr h="272048">
                <a:tc>
                  <a:txBody>
                    <a:bodyPr/>
                    <a:lstStyle/>
                    <a:p>
                      <a:pPr lvl="0" algn="l">
                        <a:defRPr sz="1800" b="0"/>
                      </a:pPr>
                      <a:r>
                        <a:rPr sz="1000" dirty="0">
                          <a:sym typeface="Calibri"/>
                        </a:rPr>
                        <a:t>EXPENSES</a:t>
                      </a:r>
                    </a:p>
                  </a:txBody>
                  <a:tcPr marL="63500" marR="63500" marT="63500" marB="63500" horzOverflow="overflow"/>
                </a:tc>
                <a:tc>
                  <a:txBody>
                    <a:bodyPr/>
                    <a:lstStyle/>
                    <a:p>
                      <a:pPr lvl="0">
                        <a:defRPr sz="1800" b="0"/>
                      </a:pPr>
                      <a:r>
                        <a:rPr sz="1000" b="1" dirty="0">
                          <a:sym typeface="Calibri"/>
                        </a:rPr>
                        <a:t>FY 2015 Plan</a:t>
                      </a:r>
                    </a:p>
                  </a:txBody>
                  <a:tcPr marL="63500" marR="63500" marT="63500" marB="63500" horzOverflow="overflow"/>
                </a:tc>
                <a:tc>
                  <a:txBody>
                    <a:bodyPr/>
                    <a:lstStyle/>
                    <a:p>
                      <a:pPr lvl="0">
                        <a:defRPr sz="1800" b="0"/>
                      </a:pPr>
                      <a:r>
                        <a:rPr sz="1000" b="1">
                          <a:sym typeface="Calibri"/>
                        </a:rPr>
                        <a:t>FY 2015 Actual</a:t>
                      </a:r>
                    </a:p>
                  </a:txBody>
                  <a:tcPr marL="63500" marR="63500" marT="63500" marB="63500" horzOverflow="overflow"/>
                </a:tc>
                <a:tc>
                  <a:txBody>
                    <a:bodyPr/>
                    <a:lstStyle/>
                    <a:p>
                      <a:pPr lvl="0">
                        <a:defRPr sz="1800" b="0"/>
                      </a:pPr>
                      <a:r>
                        <a:rPr sz="1000" b="1">
                          <a:sym typeface="Calibri"/>
                        </a:rPr>
                        <a:t>Variance</a:t>
                      </a:r>
                    </a:p>
                  </a:txBody>
                  <a:tcPr marL="63500" marR="63500" marT="63500" marB="63500" horzOverflow="overflow"/>
                </a:tc>
              </a:tr>
              <a:tr h="272048">
                <a:tc>
                  <a:txBody>
                    <a:bodyPr/>
                    <a:lstStyle/>
                    <a:p>
                      <a:pPr lvl="0" algn="l">
                        <a:defRPr sz="1800" b="0"/>
                      </a:pPr>
                      <a:r>
                        <a:rPr sz="1000">
                          <a:sym typeface="Calibri"/>
                        </a:rPr>
                        <a:t>Town of Hubbardston (Taxes)</a:t>
                      </a:r>
                    </a:p>
                  </a:txBody>
                  <a:tcPr marL="63500" marR="63500" marT="63500" marB="63500" horzOverflow="overflow"/>
                </a:tc>
                <a:tc>
                  <a:txBody>
                    <a:bodyPr/>
                    <a:lstStyle/>
                    <a:p>
                      <a:pPr lvl="0" algn="l">
                        <a:defRPr sz="1800" b="0"/>
                      </a:pPr>
                      <a:r>
                        <a:rPr sz="1000">
                          <a:sym typeface="Calibri"/>
                        </a:rPr>
                        <a:t>$3,200.00</a:t>
                      </a:r>
                    </a:p>
                  </a:txBody>
                  <a:tcPr marL="63500" marR="63500" marT="63500" marB="63500" horzOverflow="overflow"/>
                </a:tc>
                <a:tc>
                  <a:txBody>
                    <a:bodyPr/>
                    <a:lstStyle/>
                    <a:p>
                      <a:pPr lvl="0" algn="l">
                        <a:defRPr sz="1800" b="0"/>
                      </a:pPr>
                      <a:r>
                        <a:rPr sz="1000">
                          <a:sym typeface="Calibri"/>
                        </a:rPr>
                        <a:t>$3,438.24</a:t>
                      </a:r>
                    </a:p>
                  </a:txBody>
                  <a:tcPr marL="63500" marR="63500" marT="63500" marB="63500" horzOverflow="overflow"/>
                </a:tc>
                <a:tc>
                  <a:txBody>
                    <a:bodyPr/>
                    <a:lstStyle/>
                    <a:p>
                      <a:pPr lvl="0" algn="l">
                        <a:defRPr sz="1800" b="0"/>
                      </a:pPr>
                      <a:r>
                        <a:rPr sz="1000">
                          <a:solidFill>
                            <a:srgbClr val="FF2600"/>
                          </a:solidFill>
                          <a:sym typeface="Calibri"/>
                        </a:rPr>
                        <a:t>-$238.24</a:t>
                      </a:r>
                    </a:p>
                  </a:txBody>
                  <a:tcPr marL="63500" marR="63500" marT="63500" marB="63500" horzOverflow="overflow"/>
                </a:tc>
              </a:tr>
              <a:tr h="272048">
                <a:tc>
                  <a:txBody>
                    <a:bodyPr/>
                    <a:lstStyle/>
                    <a:p>
                      <a:pPr lvl="0" algn="l">
                        <a:defRPr sz="1800" b="0"/>
                      </a:pPr>
                      <a:r>
                        <a:rPr sz="1000">
                          <a:sym typeface="Calibri"/>
                        </a:rPr>
                        <a:t>United Site Services (Porta Potti)</a:t>
                      </a:r>
                    </a:p>
                  </a:txBody>
                  <a:tcPr marL="63500" marR="63500" marT="63500" marB="63500" horzOverflow="overflow"/>
                </a:tc>
                <a:tc>
                  <a:txBody>
                    <a:bodyPr/>
                    <a:lstStyle/>
                    <a:p>
                      <a:pPr lvl="0" algn="l">
                        <a:defRPr sz="1800" b="0"/>
                      </a:pPr>
                      <a:r>
                        <a:rPr sz="1000">
                          <a:sym typeface="Calibri"/>
                        </a:rPr>
                        <a:t>$350.00</a:t>
                      </a:r>
                    </a:p>
                  </a:txBody>
                  <a:tcPr marL="63500" marR="63500" marT="63500" marB="63500" horzOverflow="overflow"/>
                </a:tc>
                <a:tc>
                  <a:txBody>
                    <a:bodyPr/>
                    <a:lstStyle/>
                    <a:p>
                      <a:pPr lvl="0" algn="l">
                        <a:defRPr sz="1800" b="0"/>
                      </a:pPr>
                      <a:r>
                        <a:rPr sz="1000">
                          <a:sym typeface="Calibri"/>
                        </a:rPr>
                        <a:t>$317.89</a:t>
                      </a:r>
                    </a:p>
                  </a:txBody>
                  <a:tcPr marL="63500" marR="63500" marT="63500" marB="63500" horzOverflow="overflow"/>
                </a:tc>
                <a:tc>
                  <a:txBody>
                    <a:bodyPr/>
                    <a:lstStyle/>
                    <a:p>
                      <a:pPr lvl="0" algn="l">
                        <a:defRPr sz="1800" b="0"/>
                      </a:pPr>
                      <a:r>
                        <a:rPr sz="1000">
                          <a:sym typeface="Calibri"/>
                        </a:rPr>
                        <a:t>$32.11</a:t>
                      </a:r>
                    </a:p>
                  </a:txBody>
                  <a:tcPr marL="63500" marR="63500" marT="63500" marB="63500" horzOverflow="overflow"/>
                </a:tc>
              </a:tr>
              <a:tr h="272048">
                <a:tc>
                  <a:txBody>
                    <a:bodyPr/>
                    <a:lstStyle/>
                    <a:p>
                      <a:pPr lvl="0" algn="l">
                        <a:defRPr sz="1800" b="0"/>
                      </a:pPr>
                      <a:r>
                        <a:rPr sz="1000">
                          <a:sym typeface="Calibri"/>
                        </a:rPr>
                        <a:t>Comm. of Mass Annual Report Filing Fee</a:t>
                      </a:r>
                    </a:p>
                  </a:txBody>
                  <a:tcPr marL="63500" marR="63500" marT="63500" marB="63500" horzOverflow="overflow"/>
                </a:tc>
                <a:tc>
                  <a:txBody>
                    <a:bodyPr/>
                    <a:lstStyle/>
                    <a:p>
                      <a:pPr lvl="0" algn="l">
                        <a:defRPr sz="1800" b="0"/>
                      </a:pPr>
                      <a:r>
                        <a:rPr sz="1000">
                          <a:sym typeface="Calibri"/>
                        </a:rPr>
                        <a:t>$15.00</a:t>
                      </a:r>
                    </a:p>
                  </a:txBody>
                  <a:tcPr marL="63500" marR="63500" marT="63500" marB="63500" horzOverflow="overflow"/>
                </a:tc>
                <a:tc>
                  <a:txBody>
                    <a:bodyPr/>
                    <a:lstStyle/>
                    <a:p>
                      <a:pPr lvl="0" algn="l">
                        <a:defRPr sz="1800" b="0"/>
                      </a:pPr>
                      <a:r>
                        <a:rPr sz="1000">
                          <a:sym typeface="Calibri"/>
                        </a:rPr>
                        <a:t>$15.00</a:t>
                      </a:r>
                    </a:p>
                  </a:txBody>
                  <a:tcPr marL="63500" marR="63500" marT="63500" marB="63500" horzOverflow="overflow"/>
                </a:tc>
                <a:tc>
                  <a:txBody>
                    <a:bodyPr/>
                    <a:lstStyle/>
                    <a:p>
                      <a:pPr lvl="0" algn="l">
                        <a:defRPr sz="1800" b="0"/>
                      </a:pPr>
                      <a:r>
                        <a:rPr sz="1000">
                          <a:sym typeface="Calibri"/>
                        </a:rPr>
                        <a:t>$0.00</a:t>
                      </a:r>
                    </a:p>
                  </a:txBody>
                  <a:tcPr marL="63500" marR="63500" marT="63500" marB="63500" horzOverflow="overflow"/>
                </a:tc>
              </a:tr>
              <a:tr h="272048">
                <a:tc>
                  <a:txBody>
                    <a:bodyPr/>
                    <a:lstStyle/>
                    <a:p>
                      <a:pPr lvl="0" algn="l">
                        <a:defRPr sz="1800" b="0"/>
                      </a:pPr>
                      <a:r>
                        <a:rPr sz="1000">
                          <a:sym typeface="Calibri"/>
                        </a:rPr>
                        <a:t>Verizon (Telephone)</a:t>
                      </a:r>
                    </a:p>
                  </a:txBody>
                  <a:tcPr marL="63500" marR="63500" marT="63500" marB="63500" horzOverflow="overflow"/>
                </a:tc>
                <a:tc>
                  <a:txBody>
                    <a:bodyPr/>
                    <a:lstStyle/>
                    <a:p>
                      <a:pPr lvl="0" algn="l">
                        <a:defRPr sz="1800" b="0"/>
                      </a:pPr>
                      <a:r>
                        <a:rPr sz="1000">
                          <a:sym typeface="Calibri"/>
                        </a:rPr>
                        <a:t>$825.00</a:t>
                      </a:r>
                    </a:p>
                  </a:txBody>
                  <a:tcPr marL="63500" marR="63500" marT="63500" marB="63500" horzOverflow="overflow"/>
                </a:tc>
                <a:tc>
                  <a:txBody>
                    <a:bodyPr/>
                    <a:lstStyle/>
                    <a:p>
                      <a:pPr lvl="0" algn="l">
                        <a:defRPr sz="1800" b="0"/>
                      </a:pPr>
                      <a:r>
                        <a:rPr sz="1000">
                          <a:sym typeface="Calibri"/>
                        </a:rPr>
                        <a:t>$930.45</a:t>
                      </a:r>
                    </a:p>
                  </a:txBody>
                  <a:tcPr marL="63500" marR="63500" marT="63500" marB="63500" horzOverflow="overflow"/>
                </a:tc>
                <a:tc>
                  <a:txBody>
                    <a:bodyPr/>
                    <a:lstStyle/>
                    <a:p>
                      <a:pPr lvl="0" algn="l">
                        <a:defRPr sz="1800" b="0"/>
                      </a:pPr>
                      <a:r>
                        <a:rPr sz="1000">
                          <a:solidFill>
                            <a:srgbClr val="FF2600"/>
                          </a:solidFill>
                          <a:sym typeface="Calibri"/>
                        </a:rPr>
                        <a:t>-$105.45</a:t>
                      </a:r>
                    </a:p>
                  </a:txBody>
                  <a:tcPr marL="63500" marR="63500" marT="63500" marB="63500" horzOverflow="overflow"/>
                </a:tc>
              </a:tr>
              <a:tr h="272048">
                <a:tc>
                  <a:txBody>
                    <a:bodyPr/>
                    <a:lstStyle/>
                    <a:p>
                      <a:pPr lvl="0" algn="l">
                        <a:defRPr sz="1800" b="0"/>
                      </a:pPr>
                      <a:r>
                        <a:rPr sz="1000">
                          <a:sym typeface="Calibri"/>
                        </a:rPr>
                        <a:t>National Grid (Electric)</a:t>
                      </a:r>
                    </a:p>
                  </a:txBody>
                  <a:tcPr marL="63500" marR="63500" marT="63500" marB="63500" horzOverflow="overflow"/>
                </a:tc>
                <a:tc>
                  <a:txBody>
                    <a:bodyPr/>
                    <a:lstStyle/>
                    <a:p>
                      <a:pPr lvl="0" algn="l">
                        <a:defRPr sz="1800" b="0"/>
                      </a:pPr>
                      <a:r>
                        <a:rPr sz="1000">
                          <a:sym typeface="Calibri"/>
                        </a:rPr>
                        <a:t>$555.00</a:t>
                      </a:r>
                    </a:p>
                  </a:txBody>
                  <a:tcPr marL="63500" marR="63500" marT="63500" marB="63500" horzOverflow="overflow"/>
                </a:tc>
                <a:tc>
                  <a:txBody>
                    <a:bodyPr/>
                    <a:lstStyle/>
                    <a:p>
                      <a:pPr lvl="0" algn="l">
                        <a:defRPr sz="1800" b="0"/>
                      </a:pPr>
                      <a:r>
                        <a:rPr sz="1000">
                          <a:sym typeface="Calibri"/>
                        </a:rPr>
                        <a:t>$688.03</a:t>
                      </a:r>
                    </a:p>
                  </a:txBody>
                  <a:tcPr marL="63500" marR="63500" marT="63500" marB="63500" horzOverflow="overflow"/>
                </a:tc>
                <a:tc>
                  <a:txBody>
                    <a:bodyPr/>
                    <a:lstStyle/>
                    <a:p>
                      <a:pPr lvl="0" algn="l">
                        <a:defRPr sz="1800" b="0"/>
                      </a:pPr>
                      <a:r>
                        <a:rPr sz="1000">
                          <a:solidFill>
                            <a:srgbClr val="FF2600"/>
                          </a:solidFill>
                          <a:sym typeface="Calibri"/>
                        </a:rPr>
                        <a:t>-$133.03</a:t>
                      </a:r>
                    </a:p>
                  </a:txBody>
                  <a:tcPr marL="63500" marR="63500" marT="63500" marB="63500" horzOverflow="overflow"/>
                </a:tc>
              </a:tr>
              <a:tr h="272048">
                <a:tc>
                  <a:txBody>
                    <a:bodyPr/>
                    <a:lstStyle/>
                    <a:p>
                      <a:pPr lvl="0" algn="l">
                        <a:defRPr sz="1800" b="0"/>
                      </a:pPr>
                      <a:r>
                        <a:rPr sz="1000">
                          <a:sym typeface="Calibri"/>
                        </a:rPr>
                        <a:t>Kristoff and Sons (Trash)</a:t>
                      </a:r>
                    </a:p>
                  </a:txBody>
                  <a:tcPr marL="63500" marR="63500" marT="63500" marB="63500" horzOverflow="overflow"/>
                </a:tc>
                <a:tc>
                  <a:txBody>
                    <a:bodyPr/>
                    <a:lstStyle/>
                    <a:p>
                      <a:pPr lvl="0" algn="l">
                        <a:defRPr sz="1800" b="0"/>
                      </a:pPr>
                      <a:r>
                        <a:rPr sz="1000">
                          <a:sym typeface="Calibri"/>
                        </a:rPr>
                        <a:t>$175.00</a:t>
                      </a:r>
                    </a:p>
                  </a:txBody>
                  <a:tcPr marL="63500" marR="63500" marT="63500" marB="63500" horzOverflow="overflow"/>
                </a:tc>
                <a:tc>
                  <a:txBody>
                    <a:bodyPr/>
                    <a:lstStyle/>
                    <a:p>
                      <a:pPr lvl="0" algn="l">
                        <a:defRPr sz="1800" b="0"/>
                      </a:pPr>
                      <a:r>
                        <a:rPr sz="1000">
                          <a:sym typeface="Calibri"/>
                        </a:rPr>
                        <a:t>$203.00</a:t>
                      </a:r>
                    </a:p>
                  </a:txBody>
                  <a:tcPr marL="63500" marR="63500" marT="63500" marB="63500" horzOverflow="overflow"/>
                </a:tc>
                <a:tc>
                  <a:txBody>
                    <a:bodyPr/>
                    <a:lstStyle/>
                    <a:p>
                      <a:pPr lvl="0" algn="l">
                        <a:defRPr sz="1800" b="0"/>
                      </a:pPr>
                      <a:r>
                        <a:rPr sz="1000">
                          <a:solidFill>
                            <a:srgbClr val="FF2600"/>
                          </a:solidFill>
                          <a:sym typeface="Calibri"/>
                        </a:rPr>
                        <a:t>-$28.00</a:t>
                      </a:r>
                    </a:p>
                  </a:txBody>
                  <a:tcPr marL="63500" marR="63500" marT="63500" marB="63500" horzOverflow="overflow"/>
                </a:tc>
              </a:tr>
              <a:tr h="272048">
                <a:tc>
                  <a:txBody>
                    <a:bodyPr/>
                    <a:lstStyle/>
                    <a:p>
                      <a:pPr lvl="0" algn="l">
                        <a:defRPr sz="1800" b="0"/>
                      </a:pPr>
                      <a:r>
                        <a:rPr sz="1000">
                          <a:sym typeface="Calibri"/>
                        </a:rPr>
                        <a:t>Lodge Security</a:t>
                      </a:r>
                    </a:p>
                  </a:txBody>
                  <a:tcPr marL="63500" marR="63500" marT="63500" marB="63500" horzOverflow="overflow"/>
                </a:tc>
                <a:tc>
                  <a:txBody>
                    <a:bodyPr/>
                    <a:lstStyle/>
                    <a:p>
                      <a:pPr lvl="0" algn="l">
                        <a:defRPr sz="1800" b="0"/>
                      </a:pPr>
                      <a:r>
                        <a:rPr sz="1000">
                          <a:sym typeface="Calibri"/>
                        </a:rPr>
                        <a:t>$300.00</a:t>
                      </a:r>
                    </a:p>
                  </a:txBody>
                  <a:tcPr marL="63500" marR="63500" marT="63500" marB="63500" horzOverflow="overflow"/>
                </a:tc>
                <a:tc>
                  <a:txBody>
                    <a:bodyPr/>
                    <a:lstStyle/>
                    <a:p>
                      <a:pPr lvl="0" algn="l">
                        <a:defRPr sz="1800" b="0"/>
                      </a:pPr>
                      <a:r>
                        <a:rPr sz="1000">
                          <a:sym typeface="Calibri"/>
                        </a:rPr>
                        <a:t>$310.94</a:t>
                      </a:r>
                    </a:p>
                  </a:txBody>
                  <a:tcPr marL="63500" marR="63500" marT="63500" marB="63500" horzOverflow="overflow"/>
                </a:tc>
                <a:tc>
                  <a:txBody>
                    <a:bodyPr/>
                    <a:lstStyle/>
                    <a:p>
                      <a:pPr lvl="0" algn="l">
                        <a:defRPr sz="1800" b="0"/>
                      </a:pPr>
                      <a:r>
                        <a:rPr sz="1000">
                          <a:solidFill>
                            <a:srgbClr val="FF2600"/>
                          </a:solidFill>
                          <a:sym typeface="Calibri"/>
                        </a:rPr>
                        <a:t>-$10.94</a:t>
                      </a:r>
                    </a:p>
                  </a:txBody>
                  <a:tcPr marL="63500" marR="63500" marT="63500" marB="63500" horzOverflow="overflow"/>
                </a:tc>
              </a:tr>
              <a:tr h="272048">
                <a:tc>
                  <a:txBody>
                    <a:bodyPr/>
                    <a:lstStyle/>
                    <a:p>
                      <a:pPr lvl="0" algn="l">
                        <a:defRPr sz="1800" b="0"/>
                      </a:pPr>
                      <a:r>
                        <a:rPr sz="1000">
                          <a:sym typeface="Calibri"/>
                        </a:rPr>
                        <a:t>USPS (Stamps)</a:t>
                      </a:r>
                    </a:p>
                  </a:txBody>
                  <a:tcPr marL="63500" marR="63500" marT="63500" marB="63500" horzOverflow="overflow"/>
                </a:tc>
                <a:tc>
                  <a:txBody>
                    <a:bodyPr/>
                    <a:lstStyle/>
                    <a:p>
                      <a:pPr lvl="0" algn="l">
                        <a:defRPr sz="1800" b="0"/>
                      </a:pPr>
                      <a:r>
                        <a:rPr sz="1000">
                          <a:sym typeface="Calibri"/>
                        </a:rPr>
                        <a:t>$100.00</a:t>
                      </a:r>
                    </a:p>
                  </a:txBody>
                  <a:tcPr marL="63500" marR="63500" marT="63500" marB="63500" horzOverflow="overflow"/>
                </a:tc>
                <a:tc>
                  <a:txBody>
                    <a:bodyPr/>
                    <a:lstStyle/>
                    <a:p>
                      <a:pPr lvl="0" algn="l">
                        <a:defRPr sz="1800" b="0"/>
                      </a:pPr>
                      <a:r>
                        <a:rPr sz="1000">
                          <a:sym typeface="Calibri"/>
                        </a:rPr>
                        <a:t>$201.88</a:t>
                      </a:r>
                    </a:p>
                  </a:txBody>
                  <a:tcPr marL="63500" marR="63500" marT="63500" marB="63500" horzOverflow="overflow"/>
                </a:tc>
                <a:tc>
                  <a:txBody>
                    <a:bodyPr/>
                    <a:lstStyle/>
                    <a:p>
                      <a:pPr lvl="0" algn="l">
                        <a:defRPr sz="1800" b="0"/>
                      </a:pPr>
                      <a:r>
                        <a:rPr sz="1000">
                          <a:solidFill>
                            <a:srgbClr val="FF2600"/>
                          </a:solidFill>
                          <a:sym typeface="Calibri"/>
                        </a:rPr>
                        <a:t>-$101.88</a:t>
                      </a:r>
                    </a:p>
                  </a:txBody>
                  <a:tcPr marL="63500" marR="63500" marT="63500" marB="63500" horzOverflow="overflow"/>
                </a:tc>
              </a:tr>
              <a:tr h="272048">
                <a:tc>
                  <a:txBody>
                    <a:bodyPr/>
                    <a:lstStyle/>
                    <a:p>
                      <a:pPr lvl="0" algn="l">
                        <a:defRPr sz="1800" b="0"/>
                      </a:pPr>
                      <a:r>
                        <a:rPr sz="1000">
                          <a:sym typeface="Calibri"/>
                        </a:rPr>
                        <a:t>Broberg Insurance (Liability)</a:t>
                      </a:r>
                    </a:p>
                  </a:txBody>
                  <a:tcPr marL="63500" marR="63500" marT="63500" marB="63500" horzOverflow="overflow"/>
                </a:tc>
                <a:tc>
                  <a:txBody>
                    <a:bodyPr/>
                    <a:lstStyle/>
                    <a:p>
                      <a:pPr lvl="0" algn="l">
                        <a:defRPr sz="1800" b="0"/>
                      </a:pPr>
                      <a:r>
                        <a:rPr sz="1000">
                          <a:sym typeface="Calibri"/>
                        </a:rPr>
                        <a:t>$5,530.00</a:t>
                      </a:r>
                    </a:p>
                  </a:txBody>
                  <a:tcPr marL="63500" marR="63500" marT="63500" marB="63500" horzOverflow="overflow"/>
                </a:tc>
                <a:tc>
                  <a:txBody>
                    <a:bodyPr/>
                    <a:lstStyle/>
                    <a:p>
                      <a:pPr lvl="0" algn="l">
                        <a:defRPr sz="1800" b="0"/>
                      </a:pPr>
                      <a:r>
                        <a:rPr sz="1000">
                          <a:sym typeface="Calibri"/>
                        </a:rPr>
                        <a:t>$5,530.00</a:t>
                      </a:r>
                    </a:p>
                  </a:txBody>
                  <a:tcPr marL="63500" marR="63500" marT="63500" marB="63500" horzOverflow="overflow"/>
                </a:tc>
                <a:tc>
                  <a:txBody>
                    <a:bodyPr/>
                    <a:lstStyle/>
                    <a:p>
                      <a:pPr lvl="0" algn="l">
                        <a:defRPr sz="1800" b="0"/>
                      </a:pPr>
                      <a:r>
                        <a:rPr sz="1000">
                          <a:sym typeface="Calibri"/>
                        </a:rPr>
                        <a:t>$0.00</a:t>
                      </a:r>
                    </a:p>
                  </a:txBody>
                  <a:tcPr marL="63500" marR="63500" marT="63500" marB="63500" horzOverflow="overflow"/>
                </a:tc>
              </a:tr>
              <a:tr h="272048">
                <a:tc>
                  <a:txBody>
                    <a:bodyPr/>
                    <a:lstStyle/>
                    <a:p>
                      <a:pPr lvl="0" algn="l">
                        <a:defRPr sz="1800" b="0"/>
                      </a:pPr>
                      <a:r>
                        <a:rPr sz="1000">
                          <a:sym typeface="Calibri"/>
                        </a:rPr>
                        <a:t>Broberg Insurance (Lodge replacement)</a:t>
                      </a:r>
                    </a:p>
                  </a:txBody>
                  <a:tcPr marL="63500" marR="63500" marT="63500" marB="63500" horzOverflow="overflow"/>
                </a:tc>
                <a:tc>
                  <a:txBody>
                    <a:bodyPr/>
                    <a:lstStyle/>
                    <a:p>
                      <a:pPr lvl="0" algn="l">
                        <a:defRPr sz="1800" b="0"/>
                      </a:pPr>
                      <a:r>
                        <a:rPr sz="1000">
                          <a:sym typeface="Calibri"/>
                        </a:rPr>
                        <a:t>$1,174.00</a:t>
                      </a:r>
                    </a:p>
                  </a:txBody>
                  <a:tcPr marL="63500" marR="63500" marT="63500" marB="63500" horzOverflow="overflow"/>
                </a:tc>
                <a:tc>
                  <a:txBody>
                    <a:bodyPr/>
                    <a:lstStyle/>
                    <a:p>
                      <a:pPr lvl="0" algn="l">
                        <a:defRPr sz="1800" b="0"/>
                      </a:pPr>
                      <a:r>
                        <a:rPr sz="1000" dirty="0">
                          <a:sym typeface="Calibri"/>
                        </a:rPr>
                        <a:t>$1,173.68</a:t>
                      </a:r>
                    </a:p>
                  </a:txBody>
                  <a:tcPr marL="63500" marR="63500" marT="63500" marB="63500" horzOverflow="overflow"/>
                </a:tc>
                <a:tc>
                  <a:txBody>
                    <a:bodyPr/>
                    <a:lstStyle/>
                    <a:p>
                      <a:pPr lvl="0" algn="l">
                        <a:defRPr sz="1800" b="0"/>
                      </a:pPr>
                      <a:r>
                        <a:rPr sz="1000">
                          <a:sym typeface="Calibri"/>
                        </a:rPr>
                        <a:t>$0.32</a:t>
                      </a:r>
                    </a:p>
                  </a:txBody>
                  <a:tcPr marL="63500" marR="63500" marT="63500" marB="63500" horzOverflow="overflow"/>
                </a:tc>
              </a:tr>
              <a:tr h="272048">
                <a:tc>
                  <a:txBody>
                    <a:bodyPr/>
                    <a:lstStyle/>
                    <a:p>
                      <a:pPr lvl="0" algn="l">
                        <a:defRPr sz="1800" b="0"/>
                      </a:pPr>
                      <a:r>
                        <a:rPr sz="1000">
                          <a:sym typeface="Calibri"/>
                        </a:rPr>
                        <a:t>Huhtula Oil (Fuel)</a:t>
                      </a:r>
                    </a:p>
                  </a:txBody>
                  <a:tcPr marL="63500" marR="63500" marT="63500" marB="63500" horzOverflow="overflow"/>
                </a:tc>
                <a:tc>
                  <a:txBody>
                    <a:bodyPr/>
                    <a:lstStyle/>
                    <a:p>
                      <a:pPr lvl="0" algn="l">
                        <a:defRPr sz="1800" b="0"/>
                      </a:pPr>
                      <a:r>
                        <a:rPr sz="1000">
                          <a:sym typeface="Calibri"/>
                        </a:rPr>
                        <a:t>$1,700.00</a:t>
                      </a:r>
                    </a:p>
                  </a:txBody>
                  <a:tcPr marL="63500" marR="63500" marT="63500" marB="63500" horzOverflow="overflow"/>
                </a:tc>
                <a:tc>
                  <a:txBody>
                    <a:bodyPr/>
                    <a:lstStyle/>
                    <a:p>
                      <a:pPr lvl="0" algn="l">
                        <a:defRPr sz="1800" b="0"/>
                      </a:pPr>
                      <a:r>
                        <a:rPr sz="1000">
                          <a:sym typeface="Calibri"/>
                        </a:rPr>
                        <a:t>$1,215.94</a:t>
                      </a:r>
                    </a:p>
                  </a:txBody>
                  <a:tcPr marL="63500" marR="63500" marT="63500" marB="63500" horzOverflow="overflow"/>
                </a:tc>
                <a:tc>
                  <a:txBody>
                    <a:bodyPr/>
                    <a:lstStyle/>
                    <a:p>
                      <a:pPr lvl="0" algn="l">
                        <a:defRPr sz="1800" b="0"/>
                      </a:pPr>
                      <a:r>
                        <a:rPr sz="1000">
                          <a:sym typeface="Calibri"/>
                        </a:rPr>
                        <a:t>$484.06</a:t>
                      </a:r>
                    </a:p>
                  </a:txBody>
                  <a:tcPr marL="63500" marR="63500" marT="63500" marB="63500" horzOverflow="overflow"/>
                </a:tc>
              </a:tr>
              <a:tr h="272048">
                <a:tc>
                  <a:txBody>
                    <a:bodyPr/>
                    <a:lstStyle/>
                    <a:p>
                      <a:pPr lvl="0" algn="l">
                        <a:defRPr sz="1800" b="0"/>
                      </a:pPr>
                      <a:r>
                        <a:rPr sz="1000">
                          <a:sym typeface="Calibri"/>
                        </a:rPr>
                        <a:t>PO Box</a:t>
                      </a:r>
                    </a:p>
                  </a:txBody>
                  <a:tcPr marL="63500" marR="63500" marT="63500" marB="63500" horzOverflow="overflow"/>
                </a:tc>
                <a:tc>
                  <a:txBody>
                    <a:bodyPr/>
                    <a:lstStyle/>
                    <a:p>
                      <a:pPr lvl="0" algn="l">
                        <a:defRPr sz="1800" b="0"/>
                      </a:pPr>
                      <a:r>
                        <a:rPr sz="1000">
                          <a:sym typeface="Calibri"/>
                        </a:rPr>
                        <a:t>$54.00</a:t>
                      </a:r>
                    </a:p>
                  </a:txBody>
                  <a:tcPr marL="63500" marR="63500" marT="63500" marB="63500" horzOverflow="overflow"/>
                </a:tc>
                <a:tc>
                  <a:txBody>
                    <a:bodyPr/>
                    <a:lstStyle/>
                    <a:p>
                      <a:pPr lvl="0" algn="l">
                        <a:defRPr sz="1800" b="0"/>
                      </a:pPr>
                      <a:r>
                        <a:rPr sz="1000">
                          <a:sym typeface="Calibri"/>
                        </a:rPr>
                        <a:t>$58.00</a:t>
                      </a:r>
                    </a:p>
                  </a:txBody>
                  <a:tcPr marL="63500" marR="63500" marT="63500" marB="63500" horzOverflow="overflow"/>
                </a:tc>
                <a:tc>
                  <a:txBody>
                    <a:bodyPr/>
                    <a:lstStyle/>
                    <a:p>
                      <a:pPr lvl="0" algn="l">
                        <a:defRPr sz="1800" b="0"/>
                      </a:pPr>
                      <a:r>
                        <a:rPr sz="1000">
                          <a:solidFill>
                            <a:srgbClr val="FF2600"/>
                          </a:solidFill>
                          <a:sym typeface="Calibri"/>
                        </a:rPr>
                        <a:t>-$4.00</a:t>
                      </a:r>
                    </a:p>
                  </a:txBody>
                  <a:tcPr marL="63500" marR="63500" marT="63500" marB="63500" horzOverflow="overflow"/>
                </a:tc>
              </a:tr>
              <a:tr h="272048">
                <a:tc>
                  <a:txBody>
                    <a:bodyPr/>
                    <a:lstStyle/>
                    <a:p>
                      <a:pPr lvl="0" algn="l">
                        <a:defRPr sz="1800" b="0"/>
                      </a:pPr>
                      <a:r>
                        <a:rPr sz="1000">
                          <a:sym typeface="Calibri"/>
                        </a:rPr>
                        <a:t>Beach water testing</a:t>
                      </a:r>
                    </a:p>
                  </a:txBody>
                  <a:tcPr marL="63500" marR="63500" marT="63500" marB="63500" horzOverflow="overflow"/>
                </a:tc>
                <a:tc>
                  <a:txBody>
                    <a:bodyPr/>
                    <a:lstStyle/>
                    <a:p>
                      <a:pPr lvl="0" algn="l">
                        <a:defRPr sz="1800" b="0"/>
                      </a:pPr>
                      <a:r>
                        <a:rPr sz="1000">
                          <a:sym typeface="Calibri"/>
                        </a:rPr>
                        <a:t>$150.00</a:t>
                      </a:r>
                    </a:p>
                  </a:txBody>
                  <a:tcPr marL="63500" marR="63500" marT="63500" marB="63500" horzOverflow="overflow"/>
                </a:tc>
                <a:tc>
                  <a:txBody>
                    <a:bodyPr/>
                    <a:lstStyle/>
                    <a:p>
                      <a:pPr lvl="0" algn="l">
                        <a:defRPr sz="1800" b="0"/>
                      </a:pPr>
                      <a:r>
                        <a:rPr sz="1000">
                          <a:sym typeface="Calibri"/>
                        </a:rPr>
                        <a:t>$140.00</a:t>
                      </a:r>
                    </a:p>
                  </a:txBody>
                  <a:tcPr marL="63500" marR="63500" marT="63500" marB="63500" horzOverflow="overflow"/>
                </a:tc>
                <a:tc>
                  <a:txBody>
                    <a:bodyPr/>
                    <a:lstStyle/>
                    <a:p>
                      <a:pPr lvl="0" algn="l">
                        <a:defRPr sz="1800" b="0"/>
                      </a:pPr>
                      <a:r>
                        <a:rPr sz="1000">
                          <a:sym typeface="Calibri"/>
                        </a:rPr>
                        <a:t>$10.00</a:t>
                      </a:r>
                    </a:p>
                  </a:txBody>
                  <a:tcPr marL="63500" marR="63500" marT="63500" marB="63500" horzOverflow="overflow"/>
                </a:tc>
              </a:tr>
              <a:tr h="272048">
                <a:tc>
                  <a:txBody>
                    <a:bodyPr/>
                    <a:lstStyle/>
                    <a:p>
                      <a:pPr lvl="0" algn="l">
                        <a:defRPr sz="1800" b="0"/>
                      </a:pPr>
                      <a:r>
                        <a:rPr sz="1000">
                          <a:sym typeface="Calibri"/>
                        </a:rPr>
                        <a:t>Comm. of Mass (Tax Return)</a:t>
                      </a:r>
                    </a:p>
                  </a:txBody>
                  <a:tcPr marL="63500" marR="63500" marT="63500" marB="63500" horzOverflow="overflow"/>
                </a:tc>
                <a:tc>
                  <a:txBody>
                    <a:bodyPr/>
                    <a:lstStyle/>
                    <a:p>
                      <a:pPr lvl="0" algn="l">
                        <a:defRPr sz="1800" b="0"/>
                      </a:pPr>
                      <a:r>
                        <a:rPr sz="1000">
                          <a:sym typeface="Calibri"/>
                        </a:rPr>
                        <a:t>$25.00</a:t>
                      </a:r>
                    </a:p>
                  </a:txBody>
                  <a:tcPr marL="63500" marR="63500" marT="63500" marB="63500" horzOverflow="overflow"/>
                </a:tc>
                <a:tc>
                  <a:txBody>
                    <a:bodyPr/>
                    <a:lstStyle/>
                    <a:p>
                      <a:pPr lvl="0" algn="l">
                        <a:defRPr sz="1800" b="0"/>
                      </a:pPr>
                      <a:r>
                        <a:rPr sz="1000">
                          <a:sym typeface="Calibri"/>
                        </a:rPr>
                        <a:t>$187.84</a:t>
                      </a:r>
                    </a:p>
                  </a:txBody>
                  <a:tcPr marL="63500" marR="63500" marT="63500" marB="63500" horzOverflow="overflow"/>
                </a:tc>
                <a:tc>
                  <a:txBody>
                    <a:bodyPr/>
                    <a:lstStyle/>
                    <a:p>
                      <a:pPr lvl="0" algn="l">
                        <a:defRPr sz="1800" b="0"/>
                      </a:pPr>
                      <a:r>
                        <a:rPr sz="1000">
                          <a:solidFill>
                            <a:srgbClr val="FF2600"/>
                          </a:solidFill>
                          <a:sym typeface="Calibri"/>
                        </a:rPr>
                        <a:t>-$162.84</a:t>
                      </a:r>
                    </a:p>
                  </a:txBody>
                  <a:tcPr marL="63500" marR="63500" marT="63500" marB="63500" horzOverflow="overflow"/>
                </a:tc>
              </a:tr>
              <a:tr h="272048">
                <a:tc>
                  <a:txBody>
                    <a:bodyPr/>
                    <a:lstStyle/>
                    <a:p>
                      <a:pPr lvl="0" algn="l">
                        <a:defRPr sz="1800" b="0"/>
                      </a:pPr>
                      <a:r>
                        <a:rPr sz="1000">
                          <a:sym typeface="Calibri"/>
                        </a:rPr>
                        <a:t>Lodge inspection: Town of Hubbardston</a:t>
                      </a:r>
                    </a:p>
                  </a:txBody>
                  <a:tcPr marL="63500" marR="63500" marT="63500" marB="63500" horzOverflow="overflow"/>
                </a:tc>
                <a:tc>
                  <a:txBody>
                    <a:bodyPr/>
                    <a:lstStyle/>
                    <a:p>
                      <a:pPr lvl="0" algn="l">
                        <a:defRPr sz="1800" b="0"/>
                      </a:pPr>
                      <a:r>
                        <a:rPr sz="1000">
                          <a:sym typeface="Calibri"/>
                        </a:rPr>
                        <a:t>$40.00</a:t>
                      </a:r>
                    </a:p>
                  </a:txBody>
                  <a:tcPr marL="63500" marR="63500" marT="63500" marB="63500" horzOverflow="overflow"/>
                </a:tc>
                <a:tc>
                  <a:txBody>
                    <a:bodyPr/>
                    <a:lstStyle/>
                    <a:p>
                      <a:pPr lvl="0" algn="l">
                        <a:defRPr sz="1800" b="0"/>
                      </a:pPr>
                      <a:r>
                        <a:rPr sz="1000">
                          <a:sym typeface="Calibri"/>
                        </a:rPr>
                        <a:t>$0.00</a:t>
                      </a:r>
                    </a:p>
                  </a:txBody>
                  <a:tcPr marL="63500" marR="63500" marT="63500" marB="63500" horzOverflow="overflow"/>
                </a:tc>
                <a:tc>
                  <a:txBody>
                    <a:bodyPr/>
                    <a:lstStyle/>
                    <a:p>
                      <a:pPr lvl="0" algn="l">
                        <a:defRPr sz="1800" b="0"/>
                      </a:pPr>
                      <a:r>
                        <a:rPr sz="1000">
                          <a:sym typeface="Calibri"/>
                        </a:rPr>
                        <a:t>$40.00</a:t>
                      </a:r>
                    </a:p>
                  </a:txBody>
                  <a:tcPr marL="63500" marR="63500" marT="63500" marB="63500" horzOverflow="overflow"/>
                </a:tc>
              </a:tr>
              <a:tr h="272048">
                <a:tc>
                  <a:txBody>
                    <a:bodyPr/>
                    <a:lstStyle/>
                    <a:p>
                      <a:pPr lvl="0" algn="l">
                        <a:defRPr sz="1800" b="0"/>
                      </a:pPr>
                      <a:r>
                        <a:rPr sz="1000">
                          <a:sym typeface="Calibri"/>
                        </a:rPr>
                        <a:t>Legal Fees</a:t>
                      </a:r>
                    </a:p>
                  </a:txBody>
                  <a:tcPr marL="63500" marR="63500" marT="63500" marB="63500" horzOverflow="overflow"/>
                </a:tc>
                <a:tc>
                  <a:txBody>
                    <a:bodyPr/>
                    <a:lstStyle/>
                    <a:p>
                      <a:pPr lvl="0" algn="l">
                        <a:defRPr sz="1800" b="0"/>
                      </a:pPr>
                      <a:r>
                        <a:rPr sz="1000">
                          <a:sym typeface="Calibri"/>
                        </a:rPr>
                        <a:t>$1,500.00</a:t>
                      </a:r>
                    </a:p>
                  </a:txBody>
                  <a:tcPr marL="63500" marR="63500" marT="63500" marB="63500" horzOverflow="overflow"/>
                </a:tc>
                <a:tc>
                  <a:txBody>
                    <a:bodyPr/>
                    <a:lstStyle/>
                    <a:p>
                      <a:pPr lvl="0" algn="l">
                        <a:defRPr sz="1800" b="0"/>
                      </a:pPr>
                      <a:r>
                        <a:rPr sz="1000">
                          <a:sym typeface="Calibri"/>
                        </a:rPr>
                        <a:t>$2,307.75</a:t>
                      </a:r>
                    </a:p>
                  </a:txBody>
                  <a:tcPr marL="63500" marR="63500" marT="63500" marB="63500" horzOverflow="overflow"/>
                </a:tc>
                <a:tc>
                  <a:txBody>
                    <a:bodyPr/>
                    <a:lstStyle/>
                    <a:p>
                      <a:pPr lvl="0" algn="l">
                        <a:defRPr sz="1800" b="0"/>
                      </a:pPr>
                      <a:r>
                        <a:rPr sz="1000">
                          <a:solidFill>
                            <a:srgbClr val="FF2600"/>
                          </a:solidFill>
                          <a:sym typeface="Calibri"/>
                        </a:rPr>
                        <a:t>-$807.75</a:t>
                      </a:r>
                    </a:p>
                  </a:txBody>
                  <a:tcPr marL="63500" marR="63500" marT="63500" marB="63500" horzOverflow="overflow"/>
                </a:tc>
              </a:tr>
              <a:tr h="272048">
                <a:tc>
                  <a:txBody>
                    <a:bodyPr/>
                    <a:lstStyle/>
                    <a:p>
                      <a:pPr lvl="0" algn="l">
                        <a:defRPr sz="1800" b="0"/>
                      </a:pPr>
                      <a:r>
                        <a:rPr sz="1000">
                          <a:sym typeface="Calibri"/>
                        </a:rPr>
                        <a:t>Miscellaneous (Annual Meet/billing cost)</a:t>
                      </a:r>
                    </a:p>
                  </a:txBody>
                  <a:tcPr marL="63500" marR="63500" marT="63500" marB="63500" horzOverflow="overflow"/>
                </a:tc>
                <a:tc>
                  <a:txBody>
                    <a:bodyPr/>
                    <a:lstStyle/>
                    <a:p>
                      <a:pPr lvl="0" algn="l">
                        <a:defRPr sz="1800" b="0"/>
                      </a:pPr>
                      <a:r>
                        <a:rPr sz="1000">
                          <a:sym typeface="Calibri"/>
                        </a:rPr>
                        <a:t>$308.00</a:t>
                      </a:r>
                    </a:p>
                  </a:txBody>
                  <a:tcPr marL="63500" marR="63500" marT="63500" marB="63500" horzOverflow="overflow"/>
                </a:tc>
                <a:tc>
                  <a:txBody>
                    <a:bodyPr/>
                    <a:lstStyle/>
                    <a:p>
                      <a:pPr lvl="0" algn="l">
                        <a:defRPr sz="1800" b="0"/>
                      </a:pPr>
                      <a:r>
                        <a:rPr sz="1000">
                          <a:sym typeface="Calibri"/>
                        </a:rPr>
                        <a:t>$50.00</a:t>
                      </a:r>
                    </a:p>
                  </a:txBody>
                  <a:tcPr marL="63500" marR="63500" marT="63500" marB="63500" horzOverflow="overflow"/>
                </a:tc>
                <a:tc>
                  <a:txBody>
                    <a:bodyPr/>
                    <a:lstStyle/>
                    <a:p>
                      <a:pPr lvl="0" algn="l">
                        <a:defRPr sz="1800" b="0"/>
                      </a:pPr>
                      <a:r>
                        <a:rPr sz="1000">
                          <a:sym typeface="Calibri"/>
                        </a:rPr>
                        <a:t>$258.00</a:t>
                      </a:r>
                    </a:p>
                  </a:txBody>
                  <a:tcPr marL="63500" marR="63500" marT="63500" marB="63500" horzOverflow="overflow"/>
                </a:tc>
              </a:tr>
              <a:tr h="272048">
                <a:tc>
                  <a:txBody>
                    <a:bodyPr/>
                    <a:lstStyle/>
                    <a:p>
                      <a:pPr lvl="0" algn="l">
                        <a:defRPr sz="1800" b="0"/>
                      </a:pPr>
                      <a:r>
                        <a:rPr sz="1000">
                          <a:sym typeface="Calibri"/>
                        </a:rPr>
                        <a:t>Tax Accountant</a:t>
                      </a:r>
                    </a:p>
                  </a:txBody>
                  <a:tcPr marL="63500" marR="63500" marT="63500" marB="63500" horzOverflow="overflow"/>
                </a:tc>
                <a:tc>
                  <a:txBody>
                    <a:bodyPr/>
                    <a:lstStyle/>
                    <a:p>
                      <a:pPr lvl="0" algn="l">
                        <a:defRPr sz="1800" b="0"/>
                      </a:pPr>
                      <a:r>
                        <a:rPr sz="1000">
                          <a:sym typeface="Calibri"/>
                        </a:rPr>
                        <a:t>$500.00</a:t>
                      </a:r>
                    </a:p>
                  </a:txBody>
                  <a:tcPr marL="63500" marR="63500" marT="63500" marB="63500" horzOverflow="overflow"/>
                </a:tc>
                <a:tc>
                  <a:txBody>
                    <a:bodyPr/>
                    <a:lstStyle/>
                    <a:p>
                      <a:pPr lvl="0" algn="l">
                        <a:defRPr sz="1000" b="0">
                          <a:sym typeface="Calibri"/>
                        </a:defRPr>
                      </a:pPr>
                      <a:endParaRPr/>
                    </a:p>
                  </a:txBody>
                  <a:tcPr marL="63500" marR="63500" marT="63500" marB="63500" horzOverflow="overflow"/>
                </a:tc>
                <a:tc>
                  <a:txBody>
                    <a:bodyPr/>
                    <a:lstStyle/>
                    <a:p>
                      <a:pPr lvl="0" algn="l">
                        <a:defRPr sz="1800" b="0"/>
                      </a:pPr>
                      <a:r>
                        <a:rPr sz="1000">
                          <a:sym typeface="Calibri"/>
                        </a:rPr>
                        <a:t>$500.00</a:t>
                      </a:r>
                    </a:p>
                  </a:txBody>
                  <a:tcPr marL="63500" marR="63500" marT="63500" marB="63500" horzOverflow="overflow"/>
                </a:tc>
              </a:tr>
              <a:tr h="272048">
                <a:tc>
                  <a:txBody>
                    <a:bodyPr/>
                    <a:lstStyle/>
                    <a:p>
                      <a:pPr lvl="0" algn="l">
                        <a:defRPr sz="1800" b="0"/>
                      </a:pPr>
                      <a:r>
                        <a:rPr sz="1000" dirty="0">
                          <a:sym typeface="Calibri"/>
                        </a:rPr>
                        <a:t>Lien Settlement Recording Fee</a:t>
                      </a:r>
                    </a:p>
                  </a:txBody>
                  <a:tcPr marL="63500" marR="63500" marT="63500" marB="63500" horzOverflow="overflow"/>
                </a:tc>
                <a:tc>
                  <a:txBody>
                    <a:bodyPr/>
                    <a:lstStyle/>
                    <a:p>
                      <a:pPr lvl="0" algn="l">
                        <a:defRPr sz="1800" b="0"/>
                      </a:pPr>
                      <a:r>
                        <a:rPr sz="1000">
                          <a:sym typeface="Calibri"/>
                        </a:rPr>
                        <a:t>$75.00</a:t>
                      </a:r>
                    </a:p>
                  </a:txBody>
                  <a:tcPr marL="63500" marR="63500" marT="63500" marB="63500" horzOverflow="overflow"/>
                </a:tc>
                <a:tc>
                  <a:txBody>
                    <a:bodyPr/>
                    <a:lstStyle/>
                    <a:p>
                      <a:pPr lvl="0" algn="l">
                        <a:defRPr sz="1800" b="0"/>
                      </a:pPr>
                      <a:r>
                        <a:rPr sz="1000">
                          <a:sym typeface="Calibri"/>
                        </a:rPr>
                        <a:t>$0.00</a:t>
                      </a:r>
                    </a:p>
                  </a:txBody>
                  <a:tcPr marL="63500" marR="63500" marT="63500" marB="63500" horzOverflow="overflow"/>
                </a:tc>
                <a:tc>
                  <a:txBody>
                    <a:bodyPr/>
                    <a:lstStyle/>
                    <a:p>
                      <a:pPr lvl="0" algn="l">
                        <a:defRPr sz="1800" b="0"/>
                      </a:pPr>
                      <a:r>
                        <a:rPr sz="1000">
                          <a:sym typeface="Calibri"/>
                        </a:rPr>
                        <a:t>$75.00</a:t>
                      </a:r>
                    </a:p>
                  </a:txBody>
                  <a:tcPr marL="63500" marR="63500" marT="63500" marB="63500" horzOverflow="overflow"/>
                </a:tc>
              </a:tr>
              <a:tr h="272048">
                <a:tc>
                  <a:txBody>
                    <a:bodyPr/>
                    <a:lstStyle/>
                    <a:p>
                      <a:pPr lvl="0" algn="l">
                        <a:defRPr sz="1800" b="0"/>
                      </a:pPr>
                      <a:r>
                        <a:rPr sz="1000">
                          <a:sym typeface="Calibri"/>
                        </a:rPr>
                        <a:t>Mailing/Meeting Supplies</a:t>
                      </a:r>
                    </a:p>
                  </a:txBody>
                  <a:tcPr marL="63500" marR="63500" marT="63500" marB="63500" horzOverflow="overflow"/>
                </a:tc>
                <a:tc>
                  <a:txBody>
                    <a:bodyPr/>
                    <a:lstStyle/>
                    <a:p>
                      <a:pPr lvl="0" algn="l">
                        <a:defRPr sz="1800" b="0"/>
                      </a:pPr>
                      <a:r>
                        <a:rPr sz="1000">
                          <a:sym typeface="Calibri"/>
                        </a:rPr>
                        <a:t>$250.00</a:t>
                      </a:r>
                    </a:p>
                  </a:txBody>
                  <a:tcPr marL="63500" marR="63500" marT="63500" marB="63500" horzOverflow="overflow"/>
                </a:tc>
                <a:tc>
                  <a:txBody>
                    <a:bodyPr/>
                    <a:lstStyle/>
                    <a:p>
                      <a:pPr lvl="0" algn="l">
                        <a:defRPr sz="1800" b="0"/>
                      </a:pPr>
                      <a:r>
                        <a:rPr sz="1000">
                          <a:sym typeface="Calibri"/>
                        </a:rPr>
                        <a:t>$348.51</a:t>
                      </a:r>
                    </a:p>
                  </a:txBody>
                  <a:tcPr marL="63500" marR="63500" marT="63500" marB="63500" horzOverflow="overflow"/>
                </a:tc>
                <a:tc>
                  <a:txBody>
                    <a:bodyPr/>
                    <a:lstStyle/>
                    <a:p>
                      <a:pPr lvl="0" algn="l">
                        <a:defRPr sz="1800" b="0"/>
                      </a:pPr>
                      <a:r>
                        <a:rPr sz="1000">
                          <a:solidFill>
                            <a:srgbClr val="FF2600"/>
                          </a:solidFill>
                          <a:sym typeface="Calibri"/>
                        </a:rPr>
                        <a:t>-$98.51</a:t>
                      </a:r>
                    </a:p>
                  </a:txBody>
                  <a:tcPr marL="63500" marR="63500" marT="63500" marB="63500" horzOverflow="overflow"/>
                </a:tc>
              </a:tr>
              <a:tr h="272048">
                <a:tc>
                  <a:txBody>
                    <a:bodyPr/>
                    <a:lstStyle/>
                    <a:p>
                      <a:pPr lvl="0" algn="l">
                        <a:defRPr sz="1800" b="0"/>
                      </a:pPr>
                      <a:r>
                        <a:rPr sz="1000">
                          <a:sym typeface="Calibri"/>
                        </a:rPr>
                        <a:t>Web Site</a:t>
                      </a:r>
                    </a:p>
                  </a:txBody>
                  <a:tcPr marL="63500" marR="63500" marT="63500" marB="63500" horzOverflow="overflow"/>
                </a:tc>
                <a:tc>
                  <a:txBody>
                    <a:bodyPr/>
                    <a:lstStyle/>
                    <a:p>
                      <a:pPr lvl="0" algn="l">
                        <a:defRPr sz="1800" b="0"/>
                      </a:pPr>
                      <a:r>
                        <a:rPr sz="1000">
                          <a:sym typeface="Calibri"/>
                        </a:rPr>
                        <a:t>$70.00</a:t>
                      </a:r>
                    </a:p>
                  </a:txBody>
                  <a:tcPr marL="63500" marR="63500" marT="63500" marB="63500" horzOverflow="overflow"/>
                </a:tc>
                <a:tc>
                  <a:txBody>
                    <a:bodyPr/>
                    <a:lstStyle/>
                    <a:p>
                      <a:pPr lvl="0" algn="l">
                        <a:defRPr sz="1800" b="0"/>
                      </a:pPr>
                      <a:r>
                        <a:rPr sz="1000">
                          <a:sym typeface="Calibri"/>
                        </a:rPr>
                        <a:t>$95.05</a:t>
                      </a:r>
                    </a:p>
                  </a:txBody>
                  <a:tcPr marL="63500" marR="63500" marT="63500" marB="63500" horzOverflow="overflow"/>
                </a:tc>
                <a:tc>
                  <a:txBody>
                    <a:bodyPr/>
                    <a:lstStyle/>
                    <a:p>
                      <a:pPr lvl="0" algn="l">
                        <a:defRPr sz="1800" b="0"/>
                      </a:pPr>
                      <a:r>
                        <a:rPr sz="1000">
                          <a:solidFill>
                            <a:srgbClr val="FF2600"/>
                          </a:solidFill>
                          <a:sym typeface="Calibri"/>
                        </a:rPr>
                        <a:t>-$25.05</a:t>
                      </a:r>
                    </a:p>
                  </a:txBody>
                  <a:tcPr marL="63500" marR="63500" marT="63500" marB="63500" horzOverflow="overflow"/>
                </a:tc>
              </a:tr>
              <a:tr h="272048">
                <a:tc>
                  <a:txBody>
                    <a:bodyPr/>
                    <a:lstStyle/>
                    <a:p>
                      <a:pPr lvl="0" algn="l">
                        <a:defRPr sz="1800" b="0"/>
                      </a:pPr>
                      <a:r>
                        <a:rPr sz="1000" b="1">
                          <a:sym typeface="Calibri"/>
                        </a:rPr>
                        <a:t>SUB TOTAL EXPENSE</a:t>
                      </a:r>
                    </a:p>
                  </a:txBody>
                  <a:tcPr marL="63500" marR="63500" marT="63500" marB="63500" horzOverflow="overflow"/>
                </a:tc>
                <a:tc>
                  <a:txBody>
                    <a:bodyPr/>
                    <a:lstStyle/>
                    <a:p>
                      <a:pPr lvl="0" algn="l">
                        <a:defRPr sz="1800" b="0"/>
                      </a:pPr>
                      <a:r>
                        <a:rPr lang="en-US" sz="1000" b="1" dirty="0" smtClean="0">
                          <a:sym typeface="Calibri"/>
                        </a:rPr>
                        <a:t>                               </a:t>
                      </a:r>
                      <a:r>
                        <a:rPr sz="1000" b="1" dirty="0" smtClean="0">
                          <a:sym typeface="Calibri"/>
                        </a:rPr>
                        <a:t>$</a:t>
                      </a:r>
                      <a:r>
                        <a:rPr sz="1000" b="1" dirty="0">
                          <a:sym typeface="Calibri"/>
                        </a:rPr>
                        <a:t>16,896.00</a:t>
                      </a:r>
                    </a:p>
                  </a:txBody>
                  <a:tcPr marL="63500" marR="63500" marT="63500" marB="63500" horzOverflow="overflow"/>
                </a:tc>
                <a:tc>
                  <a:txBody>
                    <a:bodyPr/>
                    <a:lstStyle/>
                    <a:p>
                      <a:pPr lvl="0">
                        <a:defRPr sz="1800" b="0"/>
                      </a:pPr>
                      <a:r>
                        <a:rPr sz="1000" b="1" dirty="0">
                          <a:sym typeface="Calibri"/>
                        </a:rPr>
                        <a:t>$17,212.20 </a:t>
                      </a:r>
                    </a:p>
                  </a:txBody>
                  <a:tcPr marL="63500" marR="63500" marT="63500" marB="63500" horzOverflow="overflow"/>
                </a:tc>
                <a:tc>
                  <a:txBody>
                    <a:bodyPr/>
                    <a:lstStyle/>
                    <a:p>
                      <a:pPr lvl="0">
                        <a:defRPr sz="1800" b="0"/>
                      </a:pPr>
                      <a:r>
                        <a:rPr sz="1000" b="1" dirty="0">
                          <a:solidFill>
                            <a:srgbClr val="FF2600"/>
                          </a:solidFill>
                          <a:sym typeface="Calibri"/>
                        </a:rPr>
                        <a:t>-306.20</a:t>
                      </a:r>
                    </a:p>
                  </a:txBody>
                  <a:tcPr marL="63500" marR="63500" marT="63500" marB="63500" horzOverflow="overflow"/>
                </a:tc>
              </a:tr>
            </a:tbl>
          </a:graphicData>
        </a:graphic>
      </p:graphicFrame>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xfrm>
            <a:off x="685800" y="304800"/>
            <a:ext cx="7772400" cy="838200"/>
          </a:xfrm>
          <a:prstGeom prst="rect">
            <a:avLst/>
          </a:prstGeom>
        </p:spPr>
        <p:txBody>
          <a:bodyPr/>
          <a:lstStyle>
            <a:lvl1pPr defTabSz="777240">
              <a:defRPr sz="3315" b="1"/>
            </a:lvl1pPr>
          </a:lstStyle>
          <a:p>
            <a:pPr lvl="0">
              <a:defRPr sz="1800" b="0"/>
            </a:pPr>
            <a:r>
              <a:rPr sz="3315" b="1"/>
              <a:t>FY 2015 Maintenance &amp; Improvements</a:t>
            </a:r>
          </a:p>
        </p:txBody>
      </p:sp>
      <p:graphicFrame>
        <p:nvGraphicFramePr>
          <p:cNvPr id="82" name="Table 82"/>
          <p:cNvGraphicFramePr/>
          <p:nvPr/>
        </p:nvGraphicFramePr>
        <p:xfrm>
          <a:off x="457198" y="1219200"/>
          <a:ext cx="8528069" cy="4516534"/>
        </p:xfrm>
        <a:graphic>
          <a:graphicData uri="http://schemas.openxmlformats.org/drawingml/2006/table">
            <a:tbl>
              <a:tblPr bandRow="1">
                <a:tableStyleId>{C7B018BB-80A7-4F77-B60F-C8B233D01FF8}</a:tableStyleId>
              </a:tblPr>
              <a:tblGrid>
                <a:gridCol w="4159269"/>
                <a:gridCol w="1549400"/>
                <a:gridCol w="1752600"/>
                <a:gridCol w="1066800"/>
              </a:tblGrid>
              <a:tr h="410594">
                <a:tc>
                  <a:txBody>
                    <a:bodyPr/>
                    <a:lstStyle/>
                    <a:p>
                      <a:pPr lvl="0" algn="l">
                        <a:defRPr sz="1800" b="0"/>
                      </a:pPr>
                      <a:r>
                        <a:rPr b="1">
                          <a:sym typeface="Calibri"/>
                        </a:rPr>
                        <a:t>EXPENSES</a:t>
                      </a:r>
                    </a:p>
                  </a:txBody>
                  <a:tcPr marL="63500" marR="63500" marT="63500" marB="63500" horzOverflow="overflow"/>
                </a:tc>
                <a:tc>
                  <a:txBody>
                    <a:bodyPr/>
                    <a:lstStyle/>
                    <a:p>
                      <a:pPr lvl="0" algn="l">
                        <a:defRPr sz="1800" b="0"/>
                      </a:pPr>
                      <a:r>
                        <a:rPr b="1">
                          <a:sym typeface="Calibri"/>
                        </a:rPr>
                        <a:t>FY 2015 Plan</a:t>
                      </a:r>
                    </a:p>
                  </a:txBody>
                  <a:tcPr marL="63500" marR="63500" marT="63500" marB="63500" horzOverflow="overflow"/>
                </a:tc>
                <a:tc>
                  <a:txBody>
                    <a:bodyPr/>
                    <a:lstStyle/>
                    <a:p>
                      <a:pPr lvl="0" algn="l">
                        <a:defRPr sz="1800" b="0"/>
                      </a:pPr>
                      <a:r>
                        <a:rPr b="1">
                          <a:sym typeface="Calibri"/>
                        </a:rPr>
                        <a:t>FY 2015 Actual</a:t>
                      </a:r>
                    </a:p>
                  </a:txBody>
                  <a:tcPr marL="63500" marR="63500" marT="63500" marB="63500" horzOverflow="overflow"/>
                </a:tc>
                <a:tc>
                  <a:txBody>
                    <a:bodyPr/>
                    <a:lstStyle/>
                    <a:p>
                      <a:pPr lvl="0" algn="l">
                        <a:defRPr sz="1800" b="0"/>
                      </a:pPr>
                      <a:r>
                        <a:rPr b="1">
                          <a:sym typeface="Calibri"/>
                        </a:rPr>
                        <a:t>Variance</a:t>
                      </a:r>
                    </a:p>
                  </a:txBody>
                  <a:tcPr marL="63500" marR="63500" marT="63500" marB="63500" horzOverflow="overflow"/>
                </a:tc>
              </a:tr>
              <a:tr h="410594">
                <a:tc>
                  <a:txBody>
                    <a:bodyPr/>
                    <a:lstStyle/>
                    <a:p>
                      <a:pPr lvl="0" algn="l">
                        <a:defRPr sz="1800" b="0"/>
                      </a:pPr>
                      <a:r>
                        <a:rPr sz="1700">
                          <a:sym typeface="Calibri"/>
                        </a:rPr>
                        <a:t>Lodge pump / Chimney / Furnace</a:t>
                      </a:r>
                    </a:p>
                  </a:txBody>
                  <a:tcPr marL="63500" marR="63500" marT="63500" marB="63500" horzOverflow="overflow"/>
                </a:tc>
                <a:tc>
                  <a:txBody>
                    <a:bodyPr/>
                    <a:lstStyle/>
                    <a:p>
                      <a:pPr lvl="0">
                        <a:defRPr sz="1800" b="0"/>
                      </a:pPr>
                      <a:r>
                        <a:rPr sz="1500">
                          <a:sym typeface="Calibri"/>
                        </a:rPr>
                        <a:t>$500.00</a:t>
                      </a:r>
                    </a:p>
                  </a:txBody>
                  <a:tcPr marL="63500" marR="63500" marT="63500" marB="63500" horzOverflow="overflow"/>
                </a:tc>
                <a:tc>
                  <a:txBody>
                    <a:bodyPr/>
                    <a:lstStyle/>
                    <a:p>
                      <a:pPr lvl="0">
                        <a:defRPr sz="1800" b="0"/>
                      </a:pPr>
                      <a:r>
                        <a:rPr sz="1500">
                          <a:sym typeface="Calibri"/>
                        </a:rPr>
                        <a:t>$0.00</a:t>
                      </a:r>
                    </a:p>
                  </a:txBody>
                  <a:tcPr marL="63500" marR="63500" marT="63500" marB="63500" horzOverflow="overflow"/>
                </a:tc>
                <a:tc>
                  <a:txBody>
                    <a:bodyPr/>
                    <a:lstStyle/>
                    <a:p>
                      <a:pPr lvl="0">
                        <a:defRPr sz="1800" b="0"/>
                      </a:pPr>
                      <a:r>
                        <a:rPr sz="1500">
                          <a:sym typeface="Calibri"/>
                        </a:rPr>
                        <a:t>$500.00</a:t>
                      </a:r>
                    </a:p>
                  </a:txBody>
                  <a:tcPr marL="63500" marR="63500" marT="63500" marB="63500" horzOverflow="overflow"/>
                </a:tc>
              </a:tr>
              <a:tr h="410594">
                <a:tc>
                  <a:txBody>
                    <a:bodyPr/>
                    <a:lstStyle/>
                    <a:p>
                      <a:pPr lvl="0" algn="l">
                        <a:defRPr sz="1800" b="0"/>
                      </a:pPr>
                      <a:r>
                        <a:rPr sz="1700">
                          <a:sym typeface="Calibri"/>
                        </a:rPr>
                        <a:t>Beach Sand / Labor</a:t>
                      </a:r>
                    </a:p>
                  </a:txBody>
                  <a:tcPr marL="63500" marR="63500" marT="63500" marB="63500" horzOverflow="overflow"/>
                </a:tc>
                <a:tc>
                  <a:txBody>
                    <a:bodyPr/>
                    <a:lstStyle/>
                    <a:p>
                      <a:pPr lvl="0">
                        <a:defRPr sz="1800" b="0"/>
                      </a:pPr>
                      <a:r>
                        <a:rPr sz="1500">
                          <a:sym typeface="Calibri"/>
                        </a:rPr>
                        <a:t>$450.00</a:t>
                      </a:r>
                    </a:p>
                  </a:txBody>
                  <a:tcPr marL="63500" marR="63500" marT="63500" marB="63500" horzOverflow="overflow"/>
                </a:tc>
                <a:tc>
                  <a:txBody>
                    <a:bodyPr/>
                    <a:lstStyle/>
                    <a:p>
                      <a:pPr lvl="0">
                        <a:defRPr sz="1800" b="0"/>
                      </a:pPr>
                      <a:r>
                        <a:rPr sz="1500">
                          <a:sym typeface="Calibri"/>
                        </a:rPr>
                        <a:t>$0.00</a:t>
                      </a:r>
                    </a:p>
                  </a:txBody>
                  <a:tcPr marL="63500" marR="63500" marT="63500" marB="63500" horzOverflow="overflow"/>
                </a:tc>
                <a:tc>
                  <a:txBody>
                    <a:bodyPr/>
                    <a:lstStyle/>
                    <a:p>
                      <a:pPr lvl="0">
                        <a:defRPr sz="1800" b="0"/>
                      </a:pPr>
                      <a:r>
                        <a:rPr sz="1500">
                          <a:sym typeface="Calibri"/>
                        </a:rPr>
                        <a:t>$450.00</a:t>
                      </a:r>
                    </a:p>
                  </a:txBody>
                  <a:tcPr marL="63500" marR="63500" marT="63500" marB="63500" horzOverflow="overflow"/>
                </a:tc>
              </a:tr>
              <a:tr h="410594">
                <a:tc>
                  <a:txBody>
                    <a:bodyPr/>
                    <a:lstStyle/>
                    <a:p>
                      <a:pPr lvl="0" algn="l">
                        <a:defRPr sz="1800" b="0"/>
                      </a:pPr>
                      <a:r>
                        <a:rPr sz="1700">
                          <a:sym typeface="Calibri"/>
                        </a:rPr>
                        <a:t>Lodge Septic Cleaning</a:t>
                      </a:r>
                    </a:p>
                  </a:txBody>
                  <a:tcPr marL="63500" marR="63500" marT="63500" marB="63500" horzOverflow="overflow"/>
                </a:tc>
                <a:tc>
                  <a:txBody>
                    <a:bodyPr/>
                    <a:lstStyle/>
                    <a:p>
                      <a:pPr lvl="0">
                        <a:defRPr sz="1800" b="0"/>
                      </a:pPr>
                      <a:r>
                        <a:rPr sz="1500">
                          <a:sym typeface="Calibri"/>
                        </a:rPr>
                        <a:t>$0.00</a:t>
                      </a:r>
                    </a:p>
                  </a:txBody>
                  <a:tcPr marL="63500" marR="63500" marT="63500" marB="63500" horzOverflow="overflow"/>
                </a:tc>
                <a:tc>
                  <a:txBody>
                    <a:bodyPr/>
                    <a:lstStyle/>
                    <a:p>
                      <a:pPr lvl="0">
                        <a:defRPr sz="1800" b="0"/>
                      </a:pPr>
                      <a:r>
                        <a:rPr sz="1500">
                          <a:sym typeface="Calibri"/>
                        </a:rPr>
                        <a:t>$0.00</a:t>
                      </a:r>
                    </a:p>
                  </a:txBody>
                  <a:tcPr marL="63500" marR="63500" marT="63500" marB="63500" horzOverflow="overflow"/>
                </a:tc>
                <a:tc>
                  <a:txBody>
                    <a:bodyPr/>
                    <a:lstStyle/>
                    <a:p>
                      <a:pPr lvl="0">
                        <a:defRPr sz="1800" b="0"/>
                      </a:pPr>
                      <a:r>
                        <a:rPr sz="1500">
                          <a:sym typeface="Calibri"/>
                        </a:rPr>
                        <a:t>$0.00</a:t>
                      </a:r>
                    </a:p>
                  </a:txBody>
                  <a:tcPr marL="63500" marR="63500" marT="63500" marB="63500" horzOverflow="overflow"/>
                </a:tc>
              </a:tr>
              <a:tr h="410594">
                <a:tc>
                  <a:txBody>
                    <a:bodyPr/>
                    <a:lstStyle/>
                    <a:p>
                      <a:pPr lvl="0" algn="l">
                        <a:defRPr sz="1800" b="0"/>
                      </a:pPr>
                      <a:r>
                        <a:rPr sz="1700">
                          <a:sym typeface="Calibri"/>
                        </a:rPr>
                        <a:t>Lodge monthly cleaning &amp; supplies</a:t>
                      </a:r>
                    </a:p>
                  </a:txBody>
                  <a:tcPr marL="63500" marR="63500" marT="63500" marB="63500" horzOverflow="overflow"/>
                </a:tc>
                <a:tc>
                  <a:txBody>
                    <a:bodyPr/>
                    <a:lstStyle/>
                    <a:p>
                      <a:pPr lvl="0">
                        <a:defRPr sz="1800" b="0"/>
                      </a:pPr>
                      <a:r>
                        <a:rPr sz="1500">
                          <a:sym typeface="Calibri"/>
                        </a:rPr>
                        <a:t>$200.00</a:t>
                      </a:r>
                    </a:p>
                  </a:txBody>
                  <a:tcPr marL="63500" marR="63500" marT="63500" marB="63500" horzOverflow="overflow"/>
                </a:tc>
                <a:tc>
                  <a:txBody>
                    <a:bodyPr/>
                    <a:lstStyle/>
                    <a:p>
                      <a:pPr lvl="0">
                        <a:defRPr sz="1800" b="0"/>
                      </a:pPr>
                      <a:r>
                        <a:rPr sz="1500">
                          <a:sym typeface="Calibri"/>
                        </a:rPr>
                        <a:t>$36.00</a:t>
                      </a:r>
                    </a:p>
                  </a:txBody>
                  <a:tcPr marL="63500" marR="63500" marT="63500" marB="63500" horzOverflow="overflow"/>
                </a:tc>
                <a:tc>
                  <a:txBody>
                    <a:bodyPr/>
                    <a:lstStyle/>
                    <a:p>
                      <a:pPr lvl="0">
                        <a:defRPr sz="1800" b="0"/>
                      </a:pPr>
                      <a:r>
                        <a:rPr sz="1500">
                          <a:sym typeface="Calibri"/>
                        </a:rPr>
                        <a:t>$164.00</a:t>
                      </a:r>
                    </a:p>
                  </a:txBody>
                  <a:tcPr marL="63500" marR="63500" marT="63500" marB="63500" horzOverflow="overflow"/>
                </a:tc>
              </a:tr>
              <a:tr h="410594">
                <a:tc>
                  <a:txBody>
                    <a:bodyPr/>
                    <a:lstStyle/>
                    <a:p>
                      <a:pPr lvl="0" algn="l">
                        <a:defRPr sz="1800" b="0"/>
                      </a:pPr>
                      <a:r>
                        <a:rPr sz="1700">
                          <a:sym typeface="Calibri"/>
                        </a:rPr>
                        <a:t>Tractor fuel &amp; mowing supplies</a:t>
                      </a:r>
                    </a:p>
                  </a:txBody>
                  <a:tcPr marL="63500" marR="63500" marT="63500" marB="63500" horzOverflow="overflow"/>
                </a:tc>
                <a:tc>
                  <a:txBody>
                    <a:bodyPr/>
                    <a:lstStyle/>
                    <a:p>
                      <a:pPr lvl="0">
                        <a:defRPr sz="1800" b="0"/>
                      </a:pPr>
                      <a:r>
                        <a:rPr sz="1500">
                          <a:sym typeface="Calibri"/>
                        </a:rPr>
                        <a:t>$75.00</a:t>
                      </a:r>
                    </a:p>
                  </a:txBody>
                  <a:tcPr marL="63500" marR="63500" marT="63500" marB="63500" horzOverflow="overflow"/>
                </a:tc>
                <a:tc>
                  <a:txBody>
                    <a:bodyPr/>
                    <a:lstStyle/>
                    <a:p>
                      <a:pPr lvl="0">
                        <a:defRPr sz="1800" b="0"/>
                      </a:pPr>
                      <a:r>
                        <a:rPr sz="1500">
                          <a:sym typeface="Calibri"/>
                        </a:rPr>
                        <a:t>$41.74</a:t>
                      </a:r>
                    </a:p>
                  </a:txBody>
                  <a:tcPr marL="63500" marR="63500" marT="63500" marB="63500" horzOverflow="overflow"/>
                </a:tc>
                <a:tc>
                  <a:txBody>
                    <a:bodyPr/>
                    <a:lstStyle/>
                    <a:p>
                      <a:pPr lvl="0">
                        <a:defRPr sz="1800" b="0"/>
                      </a:pPr>
                      <a:r>
                        <a:rPr sz="1500">
                          <a:sym typeface="Calibri"/>
                        </a:rPr>
                        <a:t>$33.26</a:t>
                      </a:r>
                    </a:p>
                  </a:txBody>
                  <a:tcPr marL="63500" marR="63500" marT="63500" marB="63500" horzOverflow="overflow"/>
                </a:tc>
              </a:tr>
              <a:tr h="410594">
                <a:tc>
                  <a:txBody>
                    <a:bodyPr/>
                    <a:lstStyle/>
                    <a:p>
                      <a:pPr lvl="0" algn="l">
                        <a:defRPr sz="1800" b="0"/>
                      </a:pPr>
                      <a:r>
                        <a:rPr sz="1700">
                          <a:sym typeface="Calibri"/>
                        </a:rPr>
                        <a:t>Dam repair/maintenance</a:t>
                      </a:r>
                    </a:p>
                  </a:txBody>
                  <a:tcPr marL="63500" marR="63500" marT="63500" marB="63500" horzOverflow="overflow"/>
                </a:tc>
                <a:tc>
                  <a:txBody>
                    <a:bodyPr/>
                    <a:lstStyle/>
                    <a:p>
                      <a:pPr lvl="0">
                        <a:defRPr sz="1800" b="0"/>
                      </a:pPr>
                      <a:endParaRPr/>
                    </a:p>
                  </a:txBody>
                  <a:tcPr marL="63500" marR="63500" marT="63500" marB="63500" horzOverflow="overflow"/>
                </a:tc>
                <a:tc>
                  <a:txBody>
                    <a:bodyPr/>
                    <a:lstStyle/>
                    <a:p>
                      <a:pPr lvl="0">
                        <a:defRPr sz="1800" b="0"/>
                      </a:pPr>
                      <a:r>
                        <a:rPr sz="1500">
                          <a:sym typeface="Calibri"/>
                        </a:rPr>
                        <a:t>$307.72</a:t>
                      </a:r>
                    </a:p>
                  </a:txBody>
                  <a:tcPr marL="63500" marR="63500" marT="63500" marB="63500" horzOverflow="overflow"/>
                </a:tc>
                <a:tc>
                  <a:txBody>
                    <a:bodyPr/>
                    <a:lstStyle/>
                    <a:p>
                      <a:pPr lvl="0">
                        <a:defRPr sz="1800" b="0"/>
                      </a:pPr>
                      <a:r>
                        <a:rPr sz="1500">
                          <a:solidFill>
                            <a:srgbClr val="FF2600"/>
                          </a:solidFill>
                          <a:sym typeface="Calibri"/>
                        </a:rPr>
                        <a:t>-$307.72</a:t>
                      </a:r>
                    </a:p>
                  </a:txBody>
                  <a:tcPr marL="63500" marR="63500" marT="63500" marB="63500" horzOverflow="overflow"/>
                </a:tc>
              </a:tr>
              <a:tr h="410594">
                <a:tc>
                  <a:txBody>
                    <a:bodyPr/>
                    <a:lstStyle/>
                    <a:p>
                      <a:pPr lvl="0" algn="l">
                        <a:defRPr sz="1700">
                          <a:sym typeface="Calibri"/>
                        </a:defRPr>
                      </a:pPr>
                      <a:endParaRPr/>
                    </a:p>
                  </a:txBody>
                  <a:tcPr marL="63500" marR="63500" marT="63500" marB="63500" horzOverflow="overflow"/>
                </a:tc>
                <a:tc>
                  <a:txBody>
                    <a:bodyPr/>
                    <a:lstStyle/>
                    <a:p>
                      <a:pPr lvl="0">
                        <a:defRPr sz="1800">
                          <a:sym typeface="Calibri"/>
                        </a:defRPr>
                      </a:pPr>
                      <a:endParaRPr/>
                    </a:p>
                  </a:txBody>
                  <a:tcPr marL="63500" marR="63500" marT="63500" marB="63500" horzOverflow="overflow"/>
                </a:tc>
                <a:tc>
                  <a:txBody>
                    <a:bodyPr/>
                    <a:lstStyle/>
                    <a:p>
                      <a:pPr lvl="0">
                        <a:defRPr sz="1800">
                          <a:sym typeface="Calibri"/>
                        </a:defRPr>
                      </a:pPr>
                      <a:endParaRPr/>
                    </a:p>
                  </a:txBody>
                  <a:tcPr marL="63500" marR="63500" marT="63500" marB="63500" horzOverflow="overflow"/>
                </a:tc>
                <a:tc>
                  <a:txBody>
                    <a:bodyPr/>
                    <a:lstStyle/>
                    <a:p>
                      <a:pPr lvl="0">
                        <a:defRPr sz="1800">
                          <a:sym typeface="Calibri"/>
                        </a:defRPr>
                      </a:pPr>
                      <a:endParaRPr/>
                    </a:p>
                  </a:txBody>
                  <a:tcPr marL="63500" marR="63500" marT="63500" marB="63500" horzOverflow="overflow"/>
                </a:tc>
              </a:tr>
              <a:tr h="410594">
                <a:tc>
                  <a:txBody>
                    <a:bodyPr/>
                    <a:lstStyle/>
                    <a:p>
                      <a:pPr lvl="0" algn="l">
                        <a:defRPr sz="1800" b="0"/>
                      </a:pPr>
                      <a:r>
                        <a:rPr sz="1700">
                          <a:sym typeface="Calibri"/>
                        </a:rPr>
                        <a:t>TOTAL MAINTENANCE &amp; IMPROVEMENTS</a:t>
                      </a:r>
                    </a:p>
                  </a:txBody>
                  <a:tcPr marL="63500" marR="63500" marT="63500" marB="63500" horzOverflow="overflow"/>
                </a:tc>
                <a:tc>
                  <a:txBody>
                    <a:bodyPr/>
                    <a:lstStyle/>
                    <a:p>
                      <a:pPr lvl="0">
                        <a:defRPr sz="1800" b="0"/>
                      </a:pPr>
                      <a:r>
                        <a:rPr sz="1500">
                          <a:sym typeface="Calibri"/>
                        </a:rPr>
                        <a:t>$1,225.00</a:t>
                      </a:r>
                    </a:p>
                  </a:txBody>
                  <a:tcPr marL="63500" marR="63500" marT="63500" marB="63500" horzOverflow="overflow"/>
                </a:tc>
                <a:tc>
                  <a:txBody>
                    <a:bodyPr/>
                    <a:lstStyle/>
                    <a:p>
                      <a:pPr lvl="0">
                        <a:defRPr sz="1800" b="0"/>
                      </a:pPr>
                      <a:r>
                        <a:rPr sz="1500">
                          <a:sym typeface="Calibri"/>
                        </a:rPr>
                        <a:t>$385.46</a:t>
                      </a:r>
                    </a:p>
                  </a:txBody>
                  <a:tcPr marL="63500" marR="63500" marT="63500" marB="63500" horzOverflow="overflow"/>
                </a:tc>
                <a:tc>
                  <a:txBody>
                    <a:bodyPr/>
                    <a:lstStyle/>
                    <a:p>
                      <a:pPr lvl="0">
                        <a:defRPr sz="1800" b="0"/>
                      </a:pPr>
                      <a:r>
                        <a:rPr sz="1500">
                          <a:sym typeface="Calibri"/>
                        </a:rPr>
                        <a:t>$839.54</a:t>
                      </a:r>
                    </a:p>
                  </a:txBody>
                  <a:tcPr marL="63500" marR="63500" marT="63500" marB="63500" horzOverflow="overflow"/>
                </a:tc>
              </a:tr>
              <a:tr h="410594">
                <a:tc>
                  <a:txBody>
                    <a:bodyPr/>
                    <a:lstStyle/>
                    <a:p>
                      <a:pPr lvl="0" algn="l">
                        <a:defRPr sz="1800" b="0"/>
                      </a:pPr>
                      <a:r>
                        <a:rPr sz="1700">
                          <a:sym typeface="Calibri"/>
                        </a:rPr>
                        <a:t>SUB TOTAL EXPENSE </a:t>
                      </a:r>
                    </a:p>
                  </a:txBody>
                  <a:tcPr marL="63500" marR="63500" marT="63500" marB="63500" horzOverflow="overflow"/>
                </a:tc>
                <a:tc>
                  <a:txBody>
                    <a:bodyPr/>
                    <a:lstStyle/>
                    <a:p>
                      <a:pPr lvl="0">
                        <a:defRPr sz="1800" b="0"/>
                      </a:pPr>
                      <a:r>
                        <a:rPr sz="1500">
                          <a:sym typeface="Calibri"/>
                        </a:rPr>
                        <a:t>$16,896.00</a:t>
                      </a:r>
                    </a:p>
                  </a:txBody>
                  <a:tcPr marL="63500" marR="63500" marT="63500" marB="63500" horzOverflow="overflow"/>
                </a:tc>
                <a:tc>
                  <a:txBody>
                    <a:bodyPr/>
                    <a:lstStyle/>
                    <a:p>
                      <a:pPr lvl="0">
                        <a:defRPr sz="1800" b="0"/>
                      </a:pPr>
                      <a:r>
                        <a:rPr sz="1500">
                          <a:sym typeface="Calibri"/>
                        </a:rPr>
                        <a:t>$17,212.20</a:t>
                      </a:r>
                    </a:p>
                  </a:txBody>
                  <a:tcPr marL="63500" marR="63500" marT="63500" marB="63500" horzOverflow="overflow"/>
                </a:tc>
                <a:tc>
                  <a:txBody>
                    <a:bodyPr/>
                    <a:lstStyle/>
                    <a:p>
                      <a:pPr lvl="0">
                        <a:defRPr sz="1800" b="0"/>
                      </a:pPr>
                      <a:r>
                        <a:rPr sz="1500">
                          <a:solidFill>
                            <a:srgbClr val="FF2600"/>
                          </a:solidFill>
                          <a:sym typeface="Calibri"/>
                        </a:rPr>
                        <a:t>-$316.20</a:t>
                      </a:r>
                    </a:p>
                  </a:txBody>
                  <a:tcPr marL="63500" marR="63500" marT="63500" marB="63500" horzOverflow="overflow"/>
                </a:tc>
              </a:tr>
              <a:tr h="410594">
                <a:tc>
                  <a:txBody>
                    <a:bodyPr/>
                    <a:lstStyle/>
                    <a:p>
                      <a:pPr lvl="0" algn="l">
                        <a:defRPr sz="1800" b="0"/>
                      </a:pPr>
                      <a:r>
                        <a:rPr sz="1700">
                          <a:sym typeface="Calibri"/>
                        </a:rPr>
                        <a:t>TOTAL EXPENSES</a:t>
                      </a:r>
                    </a:p>
                  </a:txBody>
                  <a:tcPr marL="63500" marR="63500" marT="63500" marB="63500" horzOverflow="overflow"/>
                </a:tc>
                <a:tc>
                  <a:txBody>
                    <a:bodyPr/>
                    <a:lstStyle/>
                    <a:p>
                      <a:pPr lvl="0">
                        <a:defRPr sz="1800" b="0"/>
                      </a:pPr>
                      <a:r>
                        <a:rPr sz="1500">
                          <a:sym typeface="Calibri"/>
                        </a:rPr>
                        <a:t>$18,121.00</a:t>
                      </a:r>
                    </a:p>
                  </a:txBody>
                  <a:tcPr marL="63500" marR="63500" marT="63500" marB="63500" horzOverflow="overflow"/>
                </a:tc>
                <a:tc>
                  <a:txBody>
                    <a:bodyPr/>
                    <a:lstStyle/>
                    <a:p>
                      <a:pPr lvl="0">
                        <a:defRPr sz="1800" b="0"/>
                      </a:pPr>
                      <a:r>
                        <a:rPr sz="1500">
                          <a:sym typeface="Calibri"/>
                        </a:rPr>
                        <a:t>$17,597.66</a:t>
                      </a:r>
                    </a:p>
                  </a:txBody>
                  <a:tcPr marL="63500" marR="63500" marT="63500" marB="63500" horzOverflow="overflow"/>
                </a:tc>
                <a:tc>
                  <a:txBody>
                    <a:bodyPr/>
                    <a:lstStyle/>
                    <a:p>
                      <a:pPr lvl="0">
                        <a:defRPr sz="1800" b="0"/>
                      </a:pPr>
                      <a:r>
                        <a:rPr sz="1500">
                          <a:sym typeface="Calibri"/>
                        </a:rPr>
                        <a:t>$523.34</a:t>
                      </a:r>
                    </a:p>
                  </a:txBody>
                  <a:tcPr marL="63500" marR="63500" marT="63500" marB="63500" horzOverflow="overflow"/>
                </a:tc>
              </a:tr>
            </a:tbl>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xfrm>
            <a:off x="685800" y="304800"/>
            <a:ext cx="7772400" cy="679450"/>
          </a:xfrm>
          <a:prstGeom prst="rect">
            <a:avLst/>
          </a:prstGeom>
        </p:spPr>
        <p:txBody>
          <a:bodyPr>
            <a:normAutofit fontScale="90000"/>
          </a:bodyPr>
          <a:lstStyle>
            <a:lvl1pPr>
              <a:defRPr sz="3900" b="1"/>
            </a:lvl1pPr>
          </a:lstStyle>
          <a:p>
            <a:pPr lvl="0">
              <a:defRPr sz="1800" b="0"/>
            </a:pPr>
            <a:r>
              <a:rPr sz="3900" b="1"/>
              <a:t>Income</a:t>
            </a:r>
          </a:p>
        </p:txBody>
      </p:sp>
      <p:graphicFrame>
        <p:nvGraphicFramePr>
          <p:cNvPr id="85" name="Table 85"/>
          <p:cNvGraphicFramePr/>
          <p:nvPr/>
        </p:nvGraphicFramePr>
        <p:xfrm>
          <a:off x="381000" y="1523999"/>
          <a:ext cx="8534399" cy="3531913"/>
        </p:xfrm>
        <a:graphic>
          <a:graphicData uri="http://schemas.openxmlformats.org/drawingml/2006/table">
            <a:tbl>
              <a:tblPr>
                <a:tableStyleId>{4C3C2611-4C71-4FC5-86AE-919BDF0F9419}</a:tableStyleId>
              </a:tblPr>
              <a:tblGrid>
                <a:gridCol w="2289174"/>
                <a:gridCol w="2244725"/>
                <a:gridCol w="2000250"/>
                <a:gridCol w="2000250"/>
              </a:tblGrid>
              <a:tr h="369741">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r>
              <a:tr h="352135">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r>
              <a:tr h="352135">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r>
              <a:tr h="352135">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r>
              <a:tr h="352135">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r>
              <a:tr h="524681">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r>
              <a:tr h="524681">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r>
              <a:tr h="352135">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r>
              <a:tr h="352135">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c>
                  <a:txBody>
                    <a:bodyPr/>
                    <a:lstStyle/>
                    <a:p>
                      <a:pPr lvl="0" algn="l">
                        <a:defRPr sz="1800" b="0" i="0"/>
                      </a:pPr>
                      <a:endParaRPr/>
                    </a:p>
                  </a:txBody>
                  <a:tcPr marL="9525" marR="9525" marT="9525" marB="9525" anchor="b" horzOverflow="overflow"/>
                </a:tc>
              </a:tr>
            </a:tbl>
          </a:graphicData>
        </a:graphic>
      </p:graphicFrame>
      <p:graphicFrame>
        <p:nvGraphicFramePr>
          <p:cNvPr id="86" name="Table 86"/>
          <p:cNvGraphicFramePr/>
          <p:nvPr>
            <p:extLst>
              <p:ext uri="{D42A27DB-BD31-4B8C-83A1-F6EECF244321}">
                <p14:modId xmlns:p14="http://schemas.microsoft.com/office/powerpoint/2010/main" val="2936039137"/>
              </p:ext>
            </p:extLst>
          </p:nvPr>
        </p:nvGraphicFramePr>
        <p:xfrm>
          <a:off x="355599" y="1092199"/>
          <a:ext cx="8355428" cy="4495794"/>
        </p:xfrm>
        <a:graphic>
          <a:graphicData uri="http://schemas.openxmlformats.org/drawingml/2006/table">
            <a:tbl>
              <a:tblPr bandRow="1">
                <a:tableStyleId>{C7B018BB-80A7-4F77-B60F-C8B233D01FF8}</a:tableStyleId>
              </a:tblPr>
              <a:tblGrid>
                <a:gridCol w="2968485"/>
                <a:gridCol w="1606982"/>
                <a:gridCol w="2304402"/>
                <a:gridCol w="1475559"/>
              </a:tblGrid>
              <a:tr h="420616">
                <a:tc>
                  <a:txBody>
                    <a:bodyPr/>
                    <a:lstStyle/>
                    <a:p>
                      <a:pPr lvl="0" algn="l">
                        <a:defRPr sz="1800" b="0"/>
                      </a:pPr>
                      <a:endParaRPr dirty="0"/>
                    </a:p>
                  </a:txBody>
                  <a:tcPr marL="63500" marR="63500" marT="63500" marB="63500" horzOverflow="overflow"/>
                </a:tc>
                <a:tc>
                  <a:txBody>
                    <a:bodyPr/>
                    <a:lstStyle/>
                    <a:p>
                      <a:pPr lvl="0" algn="l">
                        <a:defRPr sz="1800" b="0"/>
                      </a:pPr>
                      <a:r>
                        <a:rPr b="1">
                          <a:sym typeface="Calibri"/>
                        </a:rPr>
                        <a:t>FY 2015 Plan</a:t>
                      </a:r>
                    </a:p>
                  </a:txBody>
                  <a:tcPr marL="63500" marR="63500" marT="63500" marB="63500" horzOverflow="overflow"/>
                </a:tc>
                <a:tc>
                  <a:txBody>
                    <a:bodyPr/>
                    <a:lstStyle/>
                    <a:p>
                      <a:pPr lvl="0" algn="l">
                        <a:defRPr sz="1800" b="0"/>
                      </a:pPr>
                      <a:r>
                        <a:rPr b="1">
                          <a:sym typeface="Calibri"/>
                        </a:rPr>
                        <a:t>FY 2015 Actual</a:t>
                      </a:r>
                    </a:p>
                  </a:txBody>
                  <a:tcPr marL="63500" marR="63500" marT="63500" marB="63500" horzOverflow="overflow"/>
                </a:tc>
                <a:tc>
                  <a:txBody>
                    <a:bodyPr/>
                    <a:lstStyle/>
                    <a:p>
                      <a:pPr lvl="0" algn="l">
                        <a:defRPr sz="1800" b="0"/>
                      </a:pPr>
                      <a:r>
                        <a:rPr b="1">
                          <a:sym typeface="Calibri"/>
                        </a:rPr>
                        <a:t>Variance</a:t>
                      </a:r>
                    </a:p>
                  </a:txBody>
                  <a:tcPr marL="63500" marR="63500" marT="63500" marB="63500" horzOverflow="overflow"/>
                </a:tc>
              </a:tr>
              <a:tr h="538991">
                <a:tc>
                  <a:txBody>
                    <a:bodyPr/>
                    <a:lstStyle/>
                    <a:p>
                      <a:pPr lvl="0" algn="l">
                        <a:defRPr sz="1800" b="0"/>
                      </a:pPr>
                      <a:r>
                        <a:rPr dirty="0">
                          <a:sym typeface="Calibri"/>
                        </a:rPr>
                        <a:t>Maintenance Fee ($</a:t>
                      </a:r>
                      <a:r>
                        <a:rPr dirty="0" smtClean="0">
                          <a:sym typeface="Calibri"/>
                        </a:rPr>
                        <a:t>18</a:t>
                      </a:r>
                      <a:r>
                        <a:rPr lang="en-US" dirty="0" smtClean="0">
                          <a:sym typeface="Calibri"/>
                        </a:rPr>
                        <a:t> x 192</a:t>
                      </a:r>
                      <a:r>
                        <a:rPr dirty="0" smtClean="0">
                          <a:sym typeface="Calibri"/>
                        </a:rPr>
                        <a:t>)</a:t>
                      </a:r>
                      <a:endParaRPr dirty="0">
                        <a:sym typeface="Calibri"/>
                      </a:endParaRPr>
                    </a:p>
                  </a:txBody>
                  <a:tcPr marL="63500" marR="63500" marT="63500" marB="63500" horzOverflow="overflow"/>
                </a:tc>
                <a:tc>
                  <a:txBody>
                    <a:bodyPr/>
                    <a:lstStyle/>
                    <a:p>
                      <a:pPr lvl="0">
                        <a:defRPr sz="1800" b="0"/>
                      </a:pPr>
                      <a:r>
                        <a:rPr>
                          <a:sym typeface="Calibri"/>
                        </a:rPr>
                        <a:t>$3,456.00</a:t>
                      </a:r>
                    </a:p>
                  </a:txBody>
                  <a:tcPr marL="63500" marR="63500" marT="63500" marB="63500" horzOverflow="overflow"/>
                </a:tc>
                <a:tc>
                  <a:txBody>
                    <a:bodyPr/>
                    <a:lstStyle/>
                    <a:p>
                      <a:pPr lvl="0">
                        <a:defRPr sz="1800" b="0"/>
                      </a:pPr>
                      <a:r>
                        <a:rPr>
                          <a:sym typeface="Calibri"/>
                        </a:rPr>
                        <a:t>$2,528.00</a:t>
                      </a:r>
                    </a:p>
                  </a:txBody>
                  <a:tcPr marL="63500" marR="63500" marT="63500" marB="63500" horzOverflow="overflow"/>
                </a:tc>
                <a:tc>
                  <a:txBody>
                    <a:bodyPr/>
                    <a:lstStyle/>
                    <a:p>
                      <a:pPr lvl="0">
                        <a:defRPr sz="1800" b="0"/>
                      </a:pPr>
                      <a:r>
                        <a:rPr>
                          <a:solidFill>
                            <a:srgbClr val="FF2600"/>
                          </a:solidFill>
                          <a:sym typeface="Calibri"/>
                        </a:rPr>
                        <a:t>-$928.00</a:t>
                      </a:r>
                    </a:p>
                  </a:txBody>
                  <a:tcPr marL="63500" marR="63500" marT="63500" marB="63500" horzOverflow="overflow"/>
                </a:tc>
              </a:tr>
              <a:tr h="538991">
                <a:tc>
                  <a:txBody>
                    <a:bodyPr/>
                    <a:lstStyle/>
                    <a:p>
                      <a:pPr lvl="0" algn="l">
                        <a:defRPr sz="1800" b="0"/>
                      </a:pPr>
                      <a:r>
                        <a:rPr dirty="0">
                          <a:sym typeface="Calibri"/>
                        </a:rPr>
                        <a:t>Membership Fee ($</a:t>
                      </a:r>
                      <a:r>
                        <a:rPr dirty="0" smtClean="0">
                          <a:sym typeface="Calibri"/>
                        </a:rPr>
                        <a:t>150</a:t>
                      </a:r>
                      <a:r>
                        <a:rPr lang="en-US" dirty="0" smtClean="0">
                          <a:sym typeface="Calibri"/>
                        </a:rPr>
                        <a:t> x 89</a:t>
                      </a:r>
                      <a:r>
                        <a:rPr dirty="0" smtClean="0">
                          <a:sym typeface="Calibri"/>
                        </a:rPr>
                        <a:t>)</a:t>
                      </a:r>
                      <a:endParaRPr dirty="0">
                        <a:sym typeface="Calibri"/>
                      </a:endParaRPr>
                    </a:p>
                  </a:txBody>
                  <a:tcPr marL="63500" marR="63500" marT="63500" marB="63500" horzOverflow="overflow"/>
                </a:tc>
                <a:tc>
                  <a:txBody>
                    <a:bodyPr/>
                    <a:lstStyle/>
                    <a:p>
                      <a:pPr lvl="0">
                        <a:defRPr sz="1800" b="0"/>
                      </a:pPr>
                      <a:r>
                        <a:rPr dirty="0">
                          <a:sym typeface="Calibri"/>
                        </a:rPr>
                        <a:t>$13,350.00</a:t>
                      </a:r>
                    </a:p>
                  </a:txBody>
                  <a:tcPr marL="63500" marR="63500" marT="63500" marB="63500" horzOverflow="overflow"/>
                </a:tc>
                <a:tc>
                  <a:txBody>
                    <a:bodyPr/>
                    <a:lstStyle/>
                    <a:p>
                      <a:pPr lvl="0">
                        <a:defRPr sz="1800" b="0"/>
                      </a:pPr>
                      <a:r>
                        <a:rPr>
                          <a:sym typeface="Calibri"/>
                        </a:rPr>
                        <a:t>$8,857.00</a:t>
                      </a:r>
                    </a:p>
                  </a:txBody>
                  <a:tcPr marL="63500" marR="63500" marT="63500" marB="63500" horzOverflow="overflow"/>
                </a:tc>
                <a:tc>
                  <a:txBody>
                    <a:bodyPr/>
                    <a:lstStyle/>
                    <a:p>
                      <a:pPr lvl="0">
                        <a:defRPr sz="1800" b="0"/>
                      </a:pPr>
                      <a:r>
                        <a:rPr>
                          <a:solidFill>
                            <a:srgbClr val="FF2600"/>
                          </a:solidFill>
                          <a:sym typeface="Calibri"/>
                        </a:rPr>
                        <a:t>-$4,493.00</a:t>
                      </a:r>
                    </a:p>
                  </a:txBody>
                  <a:tcPr marL="63500" marR="63500" marT="63500" marB="63500" horzOverflow="overflow"/>
                </a:tc>
              </a:tr>
              <a:tr h="538991">
                <a:tc>
                  <a:txBody>
                    <a:bodyPr/>
                    <a:lstStyle/>
                    <a:p>
                      <a:pPr lvl="0" algn="l">
                        <a:defRPr sz="1800" b="0"/>
                      </a:pPr>
                      <a:r>
                        <a:rPr dirty="0">
                          <a:sym typeface="Calibri"/>
                        </a:rPr>
                        <a:t>Lodge Rentals</a:t>
                      </a:r>
                    </a:p>
                  </a:txBody>
                  <a:tcPr marL="63500" marR="63500" marT="63500" marB="63500" horzOverflow="overflow"/>
                </a:tc>
                <a:tc>
                  <a:txBody>
                    <a:bodyPr/>
                    <a:lstStyle/>
                    <a:p>
                      <a:pPr lvl="0">
                        <a:defRPr sz="1800" b="0"/>
                      </a:pPr>
                      <a:r>
                        <a:rPr dirty="0">
                          <a:sym typeface="Calibri"/>
                        </a:rPr>
                        <a:t>$500.00</a:t>
                      </a:r>
                    </a:p>
                  </a:txBody>
                  <a:tcPr marL="63500" marR="63500" marT="63500" marB="63500" horzOverflow="overflow"/>
                </a:tc>
                <a:tc>
                  <a:txBody>
                    <a:bodyPr/>
                    <a:lstStyle/>
                    <a:p>
                      <a:pPr lvl="0">
                        <a:defRPr sz="1800" b="0"/>
                      </a:pPr>
                      <a:r>
                        <a:rPr>
                          <a:sym typeface="Calibri"/>
                        </a:rPr>
                        <a:t>$1,150.00</a:t>
                      </a:r>
                    </a:p>
                  </a:txBody>
                  <a:tcPr marL="63500" marR="63500" marT="63500" marB="63500" horzOverflow="overflow"/>
                </a:tc>
                <a:tc>
                  <a:txBody>
                    <a:bodyPr/>
                    <a:lstStyle/>
                    <a:p>
                      <a:pPr lvl="0">
                        <a:defRPr sz="1800" b="0"/>
                      </a:pPr>
                      <a:r>
                        <a:rPr>
                          <a:sym typeface="Calibri"/>
                        </a:rPr>
                        <a:t>$650.00</a:t>
                      </a:r>
                    </a:p>
                  </a:txBody>
                  <a:tcPr marL="63500" marR="63500" marT="63500" marB="63500" horzOverflow="overflow"/>
                </a:tc>
              </a:tr>
              <a:tr h="538991">
                <a:tc>
                  <a:txBody>
                    <a:bodyPr/>
                    <a:lstStyle/>
                    <a:p>
                      <a:pPr lvl="0" algn="l">
                        <a:defRPr sz="1800" b="0"/>
                      </a:pPr>
                      <a:r>
                        <a:rPr>
                          <a:sym typeface="Calibri"/>
                        </a:rPr>
                        <a:t>Lions Lodge Rental</a:t>
                      </a:r>
                    </a:p>
                  </a:txBody>
                  <a:tcPr marL="63500" marR="63500" marT="63500" marB="63500" horzOverflow="overflow"/>
                </a:tc>
                <a:tc>
                  <a:txBody>
                    <a:bodyPr/>
                    <a:lstStyle/>
                    <a:p>
                      <a:pPr lvl="0">
                        <a:defRPr sz="1800" b="0"/>
                      </a:pPr>
                      <a:r>
                        <a:rPr>
                          <a:sym typeface="Calibri"/>
                        </a:rPr>
                        <a:t>$700.00</a:t>
                      </a:r>
                    </a:p>
                  </a:txBody>
                  <a:tcPr marL="63500" marR="63500" marT="63500" marB="63500" horzOverflow="overflow"/>
                </a:tc>
                <a:tc>
                  <a:txBody>
                    <a:bodyPr/>
                    <a:lstStyle/>
                    <a:p>
                      <a:pPr lvl="0">
                        <a:defRPr sz="1800" b="0"/>
                      </a:pPr>
                      <a:r>
                        <a:rPr>
                          <a:sym typeface="Calibri"/>
                        </a:rPr>
                        <a:t>$350.00</a:t>
                      </a:r>
                    </a:p>
                  </a:txBody>
                  <a:tcPr marL="63500" marR="63500" marT="63500" marB="63500" horzOverflow="overflow"/>
                </a:tc>
                <a:tc>
                  <a:txBody>
                    <a:bodyPr/>
                    <a:lstStyle/>
                    <a:p>
                      <a:pPr lvl="0">
                        <a:defRPr sz="1800" b="0"/>
                      </a:pPr>
                      <a:r>
                        <a:rPr>
                          <a:solidFill>
                            <a:srgbClr val="FF2600"/>
                          </a:solidFill>
                          <a:sym typeface="Calibri"/>
                        </a:rPr>
                        <a:t>-$350.00</a:t>
                      </a:r>
                    </a:p>
                  </a:txBody>
                  <a:tcPr marL="63500" marR="63500" marT="63500" marB="63500" horzOverflow="overflow"/>
                </a:tc>
              </a:tr>
              <a:tr h="538991">
                <a:tc>
                  <a:txBody>
                    <a:bodyPr/>
                    <a:lstStyle/>
                    <a:p>
                      <a:pPr lvl="0" algn="l">
                        <a:defRPr sz="1800" b="0"/>
                      </a:pPr>
                      <a:r>
                        <a:rPr>
                          <a:sym typeface="Calibri"/>
                        </a:rPr>
                        <a:t>Interest (GFA Checking)</a:t>
                      </a:r>
                    </a:p>
                  </a:txBody>
                  <a:tcPr marL="63500" marR="63500" marT="63500" marB="63500" horzOverflow="overflow"/>
                </a:tc>
                <a:tc>
                  <a:txBody>
                    <a:bodyPr/>
                    <a:lstStyle/>
                    <a:p>
                      <a:pPr lvl="0">
                        <a:defRPr sz="1800" b="0"/>
                      </a:pPr>
                      <a:r>
                        <a:rPr>
                          <a:sym typeface="Calibri"/>
                        </a:rPr>
                        <a:t>$5.00</a:t>
                      </a:r>
                    </a:p>
                  </a:txBody>
                  <a:tcPr marL="63500" marR="63500" marT="63500" marB="63500" horzOverflow="overflow"/>
                </a:tc>
                <a:tc>
                  <a:txBody>
                    <a:bodyPr/>
                    <a:lstStyle/>
                    <a:p>
                      <a:pPr lvl="0">
                        <a:defRPr sz="1800" b="0"/>
                      </a:pPr>
                      <a:r>
                        <a:rPr>
                          <a:sym typeface="Calibri"/>
                        </a:rPr>
                        <a:t>$0.31</a:t>
                      </a:r>
                    </a:p>
                  </a:txBody>
                  <a:tcPr marL="63500" marR="63500" marT="63500" marB="63500" horzOverflow="overflow"/>
                </a:tc>
                <a:tc>
                  <a:txBody>
                    <a:bodyPr/>
                    <a:lstStyle/>
                    <a:p>
                      <a:pPr lvl="0">
                        <a:defRPr sz="1800" b="0"/>
                      </a:pPr>
                      <a:r>
                        <a:rPr>
                          <a:solidFill>
                            <a:srgbClr val="FF2600"/>
                          </a:solidFill>
                          <a:sym typeface="Calibri"/>
                        </a:rPr>
                        <a:t>-$4.69</a:t>
                      </a:r>
                    </a:p>
                  </a:txBody>
                  <a:tcPr marL="63500" marR="63500" marT="63500" marB="63500" horzOverflow="overflow"/>
                </a:tc>
              </a:tr>
              <a:tr h="538991">
                <a:tc>
                  <a:txBody>
                    <a:bodyPr/>
                    <a:lstStyle/>
                    <a:p>
                      <a:pPr lvl="0" algn="l">
                        <a:defRPr sz="1800" b="0"/>
                      </a:pPr>
                      <a:r>
                        <a:rPr>
                          <a:sym typeface="Calibri"/>
                        </a:rPr>
                        <a:t>Interest (GFA Savings)</a:t>
                      </a:r>
                    </a:p>
                  </a:txBody>
                  <a:tcPr marL="63500" marR="63500" marT="63500" marB="63500" horzOverflow="overflow"/>
                </a:tc>
                <a:tc>
                  <a:txBody>
                    <a:bodyPr/>
                    <a:lstStyle/>
                    <a:p>
                      <a:pPr lvl="0">
                        <a:defRPr sz="1800" b="0"/>
                      </a:pPr>
                      <a:r>
                        <a:rPr>
                          <a:sym typeface="Calibri"/>
                        </a:rPr>
                        <a:t>$5.00</a:t>
                      </a:r>
                    </a:p>
                  </a:txBody>
                  <a:tcPr marL="63500" marR="63500" marT="63500" marB="63500" horzOverflow="overflow"/>
                </a:tc>
                <a:tc>
                  <a:txBody>
                    <a:bodyPr/>
                    <a:lstStyle/>
                    <a:p>
                      <a:pPr lvl="0">
                        <a:defRPr sz="1800" b="0"/>
                      </a:pPr>
                      <a:r>
                        <a:rPr>
                          <a:sym typeface="Calibri"/>
                        </a:rPr>
                        <a:t>$3.26</a:t>
                      </a:r>
                    </a:p>
                  </a:txBody>
                  <a:tcPr marL="63500" marR="63500" marT="63500" marB="63500" horzOverflow="overflow"/>
                </a:tc>
                <a:tc>
                  <a:txBody>
                    <a:bodyPr/>
                    <a:lstStyle/>
                    <a:p>
                      <a:pPr lvl="0">
                        <a:defRPr sz="1800" b="0"/>
                      </a:pPr>
                      <a:r>
                        <a:rPr>
                          <a:solidFill>
                            <a:srgbClr val="FF2600"/>
                          </a:solidFill>
                          <a:sym typeface="Calibri"/>
                        </a:rPr>
                        <a:t>-$1.74</a:t>
                      </a:r>
                    </a:p>
                  </a:txBody>
                  <a:tcPr marL="63500" marR="63500" marT="63500" marB="63500" horzOverflow="overflow"/>
                </a:tc>
              </a:tr>
              <a:tr h="420616">
                <a:tc>
                  <a:txBody>
                    <a:bodyPr/>
                    <a:lstStyle/>
                    <a:p>
                      <a:pPr lvl="0" algn="l">
                        <a:defRPr sz="1800" b="0"/>
                      </a:pPr>
                      <a:r>
                        <a:rPr>
                          <a:sym typeface="Calibri"/>
                        </a:rPr>
                        <a:t>Dock Fees</a:t>
                      </a:r>
                    </a:p>
                  </a:txBody>
                  <a:tcPr marL="63500" marR="63500" marT="63500" marB="63500" horzOverflow="overflow"/>
                </a:tc>
                <a:tc>
                  <a:txBody>
                    <a:bodyPr/>
                    <a:lstStyle/>
                    <a:p>
                      <a:pPr lvl="0">
                        <a:defRPr sz="1800" b="0"/>
                      </a:pPr>
                      <a:r>
                        <a:rPr>
                          <a:sym typeface="Calibri"/>
                        </a:rPr>
                        <a:t>$100.00</a:t>
                      </a:r>
                    </a:p>
                  </a:txBody>
                  <a:tcPr marL="63500" marR="63500" marT="63500" marB="63500" horzOverflow="overflow"/>
                </a:tc>
                <a:tc>
                  <a:txBody>
                    <a:bodyPr/>
                    <a:lstStyle/>
                    <a:p>
                      <a:pPr lvl="0">
                        <a:defRPr sz="1800" b="0"/>
                      </a:pPr>
                      <a:r>
                        <a:rPr>
                          <a:sym typeface="Calibri"/>
                        </a:rPr>
                        <a:t>$150.00</a:t>
                      </a:r>
                    </a:p>
                  </a:txBody>
                  <a:tcPr marL="63500" marR="63500" marT="63500" marB="63500" horzOverflow="overflow"/>
                </a:tc>
                <a:tc>
                  <a:txBody>
                    <a:bodyPr/>
                    <a:lstStyle/>
                    <a:p>
                      <a:pPr lvl="0">
                        <a:defRPr sz="1800" b="0"/>
                      </a:pPr>
                      <a:r>
                        <a:rPr>
                          <a:sym typeface="Calibri"/>
                        </a:rPr>
                        <a:t>$50.00</a:t>
                      </a:r>
                    </a:p>
                  </a:txBody>
                  <a:tcPr marL="63500" marR="63500" marT="63500" marB="63500" horzOverflow="overflow"/>
                </a:tc>
              </a:tr>
              <a:tr h="420616">
                <a:tc>
                  <a:txBody>
                    <a:bodyPr/>
                    <a:lstStyle/>
                    <a:p>
                      <a:pPr lvl="0" algn="l">
                        <a:defRPr sz="1800" b="0"/>
                      </a:pPr>
                      <a:r>
                        <a:rPr>
                          <a:sym typeface="Calibri"/>
                        </a:rPr>
                        <a:t>TOTAL INCOME  </a:t>
                      </a:r>
                    </a:p>
                  </a:txBody>
                  <a:tcPr marL="63500" marR="63500" marT="63500" marB="63500" horzOverflow="overflow"/>
                </a:tc>
                <a:tc>
                  <a:txBody>
                    <a:bodyPr/>
                    <a:lstStyle/>
                    <a:p>
                      <a:pPr lvl="0">
                        <a:defRPr sz="1800" b="0"/>
                      </a:pPr>
                      <a:r>
                        <a:rPr>
                          <a:sym typeface="Calibri"/>
                        </a:rPr>
                        <a:t>$18,116.00</a:t>
                      </a:r>
                    </a:p>
                  </a:txBody>
                  <a:tcPr marL="63500" marR="63500" marT="63500" marB="63500" horzOverflow="overflow"/>
                </a:tc>
                <a:tc>
                  <a:txBody>
                    <a:bodyPr/>
                    <a:lstStyle/>
                    <a:p>
                      <a:pPr lvl="0">
                        <a:defRPr sz="1800" b="0"/>
                      </a:pPr>
                      <a:r>
                        <a:rPr>
                          <a:sym typeface="Calibri"/>
                        </a:rPr>
                        <a:t>$13,038.57</a:t>
                      </a:r>
                    </a:p>
                  </a:txBody>
                  <a:tcPr marL="63500" marR="63500" marT="63500" marB="63500" horzOverflow="overflow"/>
                </a:tc>
                <a:tc>
                  <a:txBody>
                    <a:bodyPr/>
                    <a:lstStyle/>
                    <a:p>
                      <a:pPr lvl="0">
                        <a:defRPr sz="1800" b="0"/>
                      </a:pPr>
                      <a:r>
                        <a:rPr>
                          <a:solidFill>
                            <a:srgbClr val="FF2600"/>
                          </a:solidFill>
                          <a:sym typeface="Calibri"/>
                        </a:rPr>
                        <a:t>-$5,077.43</a:t>
                      </a:r>
                    </a:p>
                  </a:txBody>
                  <a:tcPr marL="63500" marR="63500" marT="63500" marB="63500" horzOverflow="overflow"/>
                </a:tc>
              </a:tr>
            </a:tbl>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685800" y="381000"/>
            <a:ext cx="7772400" cy="1143000"/>
          </a:xfrm>
          <a:prstGeom prst="rect">
            <a:avLst/>
          </a:prstGeom>
        </p:spPr>
        <p:txBody>
          <a:bodyPr/>
          <a:lstStyle>
            <a:lvl1pPr defTabSz="850391">
              <a:defRPr sz="3348" b="1"/>
            </a:lvl1pPr>
          </a:lstStyle>
          <a:p>
            <a:pPr lvl="0">
              <a:defRPr sz="1800" b="0"/>
            </a:pPr>
            <a:r>
              <a:rPr sz="3348" b="1"/>
              <a:t>Withdrawal from investments to cover operating costs and expenditures</a:t>
            </a:r>
          </a:p>
        </p:txBody>
      </p:sp>
      <p:graphicFrame>
        <p:nvGraphicFramePr>
          <p:cNvPr id="89" name="Table 89"/>
          <p:cNvGraphicFramePr/>
          <p:nvPr>
            <p:extLst>
              <p:ext uri="{D42A27DB-BD31-4B8C-83A1-F6EECF244321}">
                <p14:modId xmlns:p14="http://schemas.microsoft.com/office/powerpoint/2010/main" val="1319564675"/>
              </p:ext>
            </p:extLst>
          </p:nvPr>
        </p:nvGraphicFramePr>
        <p:xfrm>
          <a:off x="533398" y="1981200"/>
          <a:ext cx="7729954" cy="2226601"/>
        </p:xfrm>
        <a:graphic>
          <a:graphicData uri="http://schemas.openxmlformats.org/drawingml/2006/table">
            <a:tbl>
              <a:tblPr bandRow="1">
                <a:tableStyleId>{C7B018BB-80A7-4F77-B60F-C8B233D01FF8}</a:tableStyleId>
              </a:tblPr>
              <a:tblGrid>
                <a:gridCol w="1701800"/>
                <a:gridCol w="1701800"/>
                <a:gridCol w="2717800"/>
                <a:gridCol w="1608554"/>
              </a:tblGrid>
              <a:tr h="1002321">
                <a:tc>
                  <a:txBody>
                    <a:bodyPr/>
                    <a:lstStyle/>
                    <a:p>
                      <a:pPr lvl="0" algn="l">
                        <a:defRPr sz="1800" b="0"/>
                      </a:pPr>
                      <a:endParaRPr dirty="0"/>
                    </a:p>
                  </a:txBody>
                  <a:tcPr marL="63500" marR="63500" marT="63500" marB="63500" horzOverflow="overflow"/>
                </a:tc>
                <a:tc>
                  <a:txBody>
                    <a:bodyPr/>
                    <a:lstStyle/>
                    <a:p>
                      <a:pPr lvl="0" algn="ctr">
                        <a:defRPr sz="1800" b="0"/>
                      </a:pPr>
                      <a:r>
                        <a:rPr sz="2000" b="1">
                          <a:sym typeface="Calibri"/>
                        </a:rPr>
                        <a:t>FY 2015 Plan</a:t>
                      </a:r>
                    </a:p>
                  </a:txBody>
                  <a:tcPr marL="63500" marR="63500" marT="63500" marB="63500" horzOverflow="overflow"/>
                </a:tc>
                <a:tc>
                  <a:txBody>
                    <a:bodyPr/>
                    <a:lstStyle/>
                    <a:p>
                      <a:pPr lvl="0" algn="ctr">
                        <a:defRPr sz="1800" b="0"/>
                      </a:pPr>
                      <a:r>
                        <a:rPr sz="2000" b="1">
                          <a:sym typeface="Calibri"/>
                        </a:rPr>
                        <a:t>FY 2015 Actual</a:t>
                      </a:r>
                    </a:p>
                  </a:txBody>
                  <a:tcPr marL="63500" marR="63500" marT="63500" marB="63500" horzOverflow="overflow"/>
                </a:tc>
                <a:tc>
                  <a:txBody>
                    <a:bodyPr/>
                    <a:lstStyle/>
                    <a:p>
                      <a:pPr lvl="0" algn="ctr">
                        <a:defRPr sz="1800" b="0"/>
                      </a:pPr>
                      <a:r>
                        <a:rPr sz="2000" b="1">
                          <a:sym typeface="Calibri"/>
                        </a:rPr>
                        <a:t>Variance</a:t>
                      </a:r>
                    </a:p>
                  </a:txBody>
                  <a:tcPr marL="63500" marR="63500" marT="63500" marB="63500" horzOverflow="overflow"/>
                </a:tc>
              </a:tr>
              <a:tr h="1055078">
                <a:tc>
                  <a:txBody>
                    <a:bodyPr/>
                    <a:lstStyle/>
                    <a:p>
                      <a:pPr lvl="0" algn="l">
                        <a:defRPr sz="1800" b="0"/>
                      </a:pPr>
                      <a:r>
                        <a:rPr sz="2400" dirty="0">
                          <a:sym typeface="Calibri"/>
                        </a:rPr>
                        <a:t>Total </a:t>
                      </a:r>
                      <a:r>
                        <a:rPr sz="2400" dirty="0" smtClean="0">
                          <a:sym typeface="Calibri"/>
                        </a:rPr>
                        <a:t>Withdrawal</a:t>
                      </a:r>
                      <a:r>
                        <a:rPr lang="en-US" sz="2400" dirty="0" smtClean="0">
                          <a:sym typeface="Calibri"/>
                        </a:rPr>
                        <a:t> (July 2014)</a:t>
                      </a:r>
                      <a:endParaRPr sz="2400" dirty="0">
                        <a:sym typeface="Calibri"/>
                      </a:endParaRPr>
                    </a:p>
                  </a:txBody>
                  <a:tcPr marL="63500" marR="63500" marT="63500" marB="63500" horzOverflow="overflow"/>
                </a:tc>
                <a:tc>
                  <a:txBody>
                    <a:bodyPr/>
                    <a:lstStyle/>
                    <a:p>
                      <a:pPr lvl="0" algn="l">
                        <a:defRPr sz="1800" b="0"/>
                      </a:pPr>
                      <a:r>
                        <a:rPr sz="2400">
                          <a:sym typeface="Calibri"/>
                        </a:rPr>
                        <a:t> </a:t>
                      </a:r>
                    </a:p>
                  </a:txBody>
                  <a:tcPr marL="63500" marR="63500" marT="63500" marB="63500" horzOverflow="overflow"/>
                </a:tc>
                <a:tc>
                  <a:txBody>
                    <a:bodyPr/>
                    <a:lstStyle/>
                    <a:p>
                      <a:pPr lvl="0">
                        <a:defRPr sz="1800" b="0"/>
                      </a:pPr>
                      <a:r>
                        <a:rPr sz="2400">
                          <a:sym typeface="Calibri"/>
                        </a:rPr>
                        <a:t> $5,700.00 </a:t>
                      </a:r>
                    </a:p>
                  </a:txBody>
                  <a:tcPr marL="63500" marR="63500" marT="63500" marB="63500" horzOverflow="overflow"/>
                </a:tc>
                <a:tc>
                  <a:txBody>
                    <a:bodyPr/>
                    <a:lstStyle/>
                    <a:p>
                      <a:pPr lvl="0">
                        <a:defRPr sz="1800" b="0"/>
                      </a:pPr>
                      <a:r>
                        <a:rPr sz="2400">
                          <a:sym typeface="Calibri"/>
                        </a:rPr>
                        <a:t> $5,700.00 </a:t>
                      </a:r>
                    </a:p>
                  </a:txBody>
                  <a:tcPr marL="63500" marR="63500" marT="63500" marB="63500" horzOverflow="overflow"/>
                </a:tc>
              </a:tr>
            </a:tbl>
          </a:graphicData>
        </a:graphic>
      </p:graphicFrame>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title"/>
          </p:nvPr>
        </p:nvSpPr>
        <p:spPr>
          <a:xfrm>
            <a:off x="685800" y="304800"/>
            <a:ext cx="7772400" cy="831850"/>
          </a:xfrm>
          <a:prstGeom prst="rect">
            <a:avLst/>
          </a:prstGeom>
        </p:spPr>
        <p:txBody>
          <a:bodyPr/>
          <a:lstStyle>
            <a:lvl1pPr>
              <a:defRPr b="1">
                <a:latin typeface="Arial"/>
                <a:ea typeface="Arial"/>
                <a:cs typeface="Arial"/>
                <a:sym typeface="Arial"/>
              </a:defRPr>
            </a:lvl1pPr>
          </a:lstStyle>
          <a:p>
            <a:pPr lvl="0">
              <a:defRPr sz="1800" b="0"/>
            </a:pPr>
            <a:r>
              <a:rPr sz="4400" b="1"/>
              <a:t>Cash Flow</a:t>
            </a:r>
          </a:p>
        </p:txBody>
      </p:sp>
      <p:graphicFrame>
        <p:nvGraphicFramePr>
          <p:cNvPr id="92" name="Table 92"/>
          <p:cNvGraphicFramePr/>
          <p:nvPr/>
        </p:nvGraphicFramePr>
        <p:xfrm>
          <a:off x="558800" y="1295400"/>
          <a:ext cx="8305799" cy="3849984"/>
        </p:xfrm>
        <a:graphic>
          <a:graphicData uri="http://schemas.openxmlformats.org/drawingml/2006/table">
            <a:tbl>
              <a:tblPr bandRow="1">
                <a:tableStyleId>{C7B018BB-80A7-4F77-B60F-C8B233D01FF8}</a:tableStyleId>
              </a:tblPr>
              <a:tblGrid>
                <a:gridCol w="2030697"/>
                <a:gridCol w="1862074"/>
                <a:gridCol w="2586054"/>
                <a:gridCol w="1826974"/>
              </a:tblGrid>
              <a:tr h="950614">
                <a:tc>
                  <a:txBody>
                    <a:bodyPr/>
                    <a:lstStyle/>
                    <a:p>
                      <a:pPr lvl="0" algn="ctr">
                        <a:defRPr sz="1800" b="0"/>
                      </a:pPr>
                      <a:r>
                        <a:rPr sz="2400" b="1">
                          <a:sym typeface="Calibri"/>
                        </a:rPr>
                        <a:t> </a:t>
                      </a:r>
                    </a:p>
                  </a:txBody>
                  <a:tcPr marL="63500" marR="63500" marT="63500" marB="63500" horzOverflow="overflow"/>
                </a:tc>
                <a:tc>
                  <a:txBody>
                    <a:bodyPr/>
                    <a:lstStyle/>
                    <a:p>
                      <a:pPr lvl="0" algn="ctr">
                        <a:defRPr sz="1800" b="0"/>
                      </a:pPr>
                      <a:r>
                        <a:rPr sz="2100" b="1">
                          <a:sym typeface="Calibri"/>
                        </a:rPr>
                        <a:t>FY 2015 Plan</a:t>
                      </a:r>
                    </a:p>
                  </a:txBody>
                  <a:tcPr marL="63500" marR="63500" marT="63500" marB="63500" horzOverflow="overflow"/>
                </a:tc>
                <a:tc>
                  <a:txBody>
                    <a:bodyPr/>
                    <a:lstStyle/>
                    <a:p>
                      <a:pPr lvl="0" algn="ctr">
                        <a:defRPr sz="1800" b="0"/>
                      </a:pPr>
                      <a:r>
                        <a:rPr sz="2100" b="1">
                          <a:sym typeface="Calibri"/>
                        </a:rPr>
                        <a:t>FY 2015 Actual</a:t>
                      </a:r>
                    </a:p>
                  </a:txBody>
                  <a:tcPr marL="63500" marR="63500" marT="63500" marB="63500" horzOverflow="overflow"/>
                </a:tc>
                <a:tc>
                  <a:txBody>
                    <a:bodyPr/>
                    <a:lstStyle/>
                    <a:p>
                      <a:pPr lvl="0" algn="ctr">
                        <a:defRPr sz="1800" b="0"/>
                      </a:pPr>
                      <a:r>
                        <a:rPr sz="2100" b="1">
                          <a:sym typeface="Calibri"/>
                        </a:rPr>
                        <a:t>Variance</a:t>
                      </a:r>
                    </a:p>
                  </a:txBody>
                  <a:tcPr marL="63500" marR="63500" marT="63500" marB="63500" horzOverflow="overflow"/>
                </a:tc>
              </a:tr>
              <a:tr h="950614">
                <a:tc>
                  <a:txBody>
                    <a:bodyPr/>
                    <a:lstStyle/>
                    <a:p>
                      <a:pPr lvl="0" algn="l">
                        <a:defRPr sz="1800" b="0"/>
                      </a:pPr>
                      <a:r>
                        <a:rPr sz="2400" b="1">
                          <a:sym typeface="Calibri"/>
                        </a:rPr>
                        <a:t>TOTAL INCOME  </a:t>
                      </a:r>
                    </a:p>
                  </a:txBody>
                  <a:tcPr marL="63500" marR="63500" marT="63500" marB="63500" horzOverflow="overflow"/>
                </a:tc>
                <a:tc>
                  <a:txBody>
                    <a:bodyPr/>
                    <a:lstStyle/>
                    <a:p>
                      <a:pPr lvl="0">
                        <a:defRPr sz="1800" b="0"/>
                      </a:pPr>
                      <a:r>
                        <a:rPr sz="2000" b="1">
                          <a:sym typeface="Calibri"/>
                        </a:rPr>
                        <a:t>$18,116.00</a:t>
                      </a:r>
                    </a:p>
                  </a:txBody>
                  <a:tcPr marL="63500" marR="63500" marT="63500" marB="63500" horzOverflow="overflow"/>
                </a:tc>
                <a:tc>
                  <a:txBody>
                    <a:bodyPr/>
                    <a:lstStyle/>
                    <a:p>
                      <a:pPr lvl="0">
                        <a:defRPr sz="1800" b="0"/>
                      </a:pPr>
                      <a:r>
                        <a:rPr sz="2000" b="1">
                          <a:sym typeface="Calibri"/>
                        </a:rPr>
                        <a:t>$13,038.57</a:t>
                      </a:r>
                    </a:p>
                  </a:txBody>
                  <a:tcPr marL="63500" marR="63500" marT="63500" marB="63500" horzOverflow="overflow"/>
                </a:tc>
                <a:tc>
                  <a:txBody>
                    <a:bodyPr/>
                    <a:lstStyle/>
                    <a:p>
                      <a:pPr lvl="0">
                        <a:defRPr sz="1800" b="0"/>
                      </a:pPr>
                      <a:r>
                        <a:rPr sz="2000" b="1">
                          <a:solidFill>
                            <a:srgbClr val="FF2600"/>
                          </a:solidFill>
                          <a:sym typeface="Calibri"/>
                        </a:rPr>
                        <a:t>-$5,077.43</a:t>
                      </a:r>
                    </a:p>
                  </a:txBody>
                  <a:tcPr marL="63500" marR="63500" marT="63500" marB="63500" horzOverflow="overflow"/>
                </a:tc>
              </a:tr>
              <a:tr h="950614">
                <a:tc>
                  <a:txBody>
                    <a:bodyPr/>
                    <a:lstStyle/>
                    <a:p>
                      <a:pPr lvl="0" algn="l">
                        <a:defRPr sz="1800" b="0"/>
                      </a:pPr>
                      <a:r>
                        <a:rPr sz="2400" b="1">
                          <a:sym typeface="Calibri"/>
                        </a:rPr>
                        <a:t>TOTAL EXPENSES</a:t>
                      </a:r>
                    </a:p>
                  </a:txBody>
                  <a:tcPr marL="63500" marR="63500" marT="63500" marB="63500" horzOverflow="overflow"/>
                </a:tc>
                <a:tc>
                  <a:txBody>
                    <a:bodyPr/>
                    <a:lstStyle/>
                    <a:p>
                      <a:pPr lvl="0">
                        <a:defRPr sz="1800" b="0"/>
                      </a:pPr>
                      <a:r>
                        <a:rPr sz="2000" b="1">
                          <a:sym typeface="Calibri"/>
                        </a:rPr>
                        <a:t>$18,121.00</a:t>
                      </a:r>
                    </a:p>
                  </a:txBody>
                  <a:tcPr marL="63500" marR="63500" marT="63500" marB="63500" horzOverflow="overflow"/>
                </a:tc>
                <a:tc>
                  <a:txBody>
                    <a:bodyPr/>
                    <a:lstStyle/>
                    <a:p>
                      <a:pPr lvl="0">
                        <a:defRPr sz="1800" b="0"/>
                      </a:pPr>
                      <a:r>
                        <a:rPr sz="2000" b="1">
                          <a:sym typeface="Calibri"/>
                        </a:rPr>
                        <a:t>$17,597.66</a:t>
                      </a:r>
                    </a:p>
                  </a:txBody>
                  <a:tcPr marL="63500" marR="63500" marT="63500" marB="63500" horzOverflow="overflow"/>
                </a:tc>
                <a:tc>
                  <a:txBody>
                    <a:bodyPr/>
                    <a:lstStyle/>
                    <a:p>
                      <a:pPr lvl="0">
                        <a:defRPr sz="1800" b="0"/>
                      </a:pPr>
                      <a:r>
                        <a:rPr sz="2000" b="1">
                          <a:sym typeface="Calibri"/>
                        </a:rPr>
                        <a:t>$523.34</a:t>
                      </a:r>
                    </a:p>
                  </a:txBody>
                  <a:tcPr marL="63500" marR="63500" marT="63500" marB="63500" horzOverflow="overflow"/>
                </a:tc>
              </a:tr>
              <a:tr h="998142">
                <a:tc>
                  <a:txBody>
                    <a:bodyPr/>
                    <a:lstStyle/>
                    <a:p>
                      <a:pPr lvl="0" algn="l">
                        <a:defRPr sz="1800" b="0"/>
                      </a:pPr>
                      <a:r>
                        <a:rPr sz="2400" b="1">
                          <a:solidFill>
                            <a:srgbClr val="FF0000"/>
                          </a:solidFill>
                          <a:sym typeface="Calibri"/>
                        </a:rPr>
                        <a:t>NET CASH FLOW</a:t>
                      </a:r>
                    </a:p>
                  </a:txBody>
                  <a:tcPr marL="63500" marR="63500" marT="63500" marB="63500" horzOverflow="overflow"/>
                </a:tc>
                <a:tc>
                  <a:txBody>
                    <a:bodyPr/>
                    <a:lstStyle/>
                    <a:p>
                      <a:pPr lvl="0">
                        <a:defRPr sz="1800" b="0"/>
                      </a:pPr>
                      <a:r>
                        <a:rPr sz="2000" b="1">
                          <a:solidFill>
                            <a:srgbClr val="FF2600"/>
                          </a:solidFill>
                          <a:sym typeface="Calibri"/>
                        </a:rPr>
                        <a:t>-$5.00</a:t>
                      </a:r>
                    </a:p>
                  </a:txBody>
                  <a:tcPr marL="63500" marR="63500" marT="63500" marB="63500" horzOverflow="overflow"/>
                </a:tc>
                <a:tc>
                  <a:txBody>
                    <a:bodyPr/>
                    <a:lstStyle/>
                    <a:p>
                      <a:pPr lvl="0">
                        <a:defRPr sz="1800" b="0"/>
                      </a:pPr>
                      <a:r>
                        <a:rPr sz="2000" b="1">
                          <a:solidFill>
                            <a:srgbClr val="FF2600"/>
                          </a:solidFill>
                          <a:sym typeface="Calibri"/>
                        </a:rPr>
                        <a:t>-$4,559.09</a:t>
                      </a:r>
                    </a:p>
                  </a:txBody>
                  <a:tcPr marL="63500" marR="63500" marT="63500" marB="63500" horzOverflow="overflow"/>
                </a:tc>
                <a:tc>
                  <a:txBody>
                    <a:bodyPr/>
                    <a:lstStyle/>
                    <a:p>
                      <a:pPr lvl="0">
                        <a:defRPr sz="1800" b="0"/>
                      </a:pPr>
                      <a:r>
                        <a:rPr sz="2000" b="1">
                          <a:solidFill>
                            <a:srgbClr val="FF2600"/>
                          </a:solidFill>
                          <a:sym typeface="Calibri"/>
                        </a:rPr>
                        <a:t>-$4,554.09</a:t>
                      </a:r>
                    </a:p>
                  </a:txBody>
                  <a:tcPr marL="63500" marR="63500" marT="63500" marB="63500" horzOverflow="overflow"/>
                </a:tc>
              </a:tr>
            </a:tbl>
          </a:graphicData>
        </a:graphic>
      </p:graphicFrame>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title"/>
          </p:nvPr>
        </p:nvSpPr>
        <p:spPr>
          <a:xfrm>
            <a:off x="685800" y="381000"/>
            <a:ext cx="7772400" cy="914400"/>
          </a:xfrm>
          <a:prstGeom prst="rect">
            <a:avLst/>
          </a:prstGeom>
        </p:spPr>
        <p:txBody>
          <a:bodyPr/>
          <a:lstStyle/>
          <a:p>
            <a:pPr lvl="0">
              <a:defRPr sz="1800"/>
            </a:pPr>
            <a:r>
              <a:rPr sz="4400"/>
              <a:t>Merrill Lynch Investments</a:t>
            </a:r>
          </a:p>
        </p:txBody>
      </p:sp>
      <p:graphicFrame>
        <p:nvGraphicFramePr>
          <p:cNvPr id="95" name="Chart 95"/>
          <p:cNvGraphicFramePr/>
          <p:nvPr/>
        </p:nvGraphicFramePr>
        <p:xfrm>
          <a:off x="359025" y="1297051"/>
          <a:ext cx="8241941" cy="518967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title"/>
          </p:nvPr>
        </p:nvSpPr>
        <p:spPr>
          <a:xfrm>
            <a:off x="685800" y="304800"/>
            <a:ext cx="7772400" cy="990600"/>
          </a:xfrm>
          <a:prstGeom prst="rect">
            <a:avLst/>
          </a:prstGeom>
        </p:spPr>
        <p:txBody>
          <a:bodyPr/>
          <a:lstStyle/>
          <a:p>
            <a:pPr lvl="0">
              <a:defRPr sz="1800"/>
            </a:pPr>
            <a:r>
              <a:rPr sz="4400"/>
              <a:t>Annual Portfolio</a:t>
            </a:r>
          </a:p>
        </p:txBody>
      </p:sp>
      <p:graphicFrame>
        <p:nvGraphicFramePr>
          <p:cNvPr id="98" name="Chart 98"/>
          <p:cNvGraphicFramePr/>
          <p:nvPr/>
        </p:nvGraphicFramePr>
        <p:xfrm>
          <a:off x="408500" y="1322950"/>
          <a:ext cx="7981253" cy="48133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xfrm>
            <a:off x="685800" y="304800"/>
            <a:ext cx="7772400" cy="984250"/>
          </a:xfrm>
          <a:prstGeom prst="rect">
            <a:avLst/>
          </a:prstGeom>
        </p:spPr>
        <p:txBody>
          <a:bodyPr/>
          <a:lstStyle/>
          <a:p>
            <a:pPr lvl="0">
              <a:defRPr sz="1800"/>
            </a:pPr>
            <a:r>
              <a:rPr sz="4400"/>
              <a:t>Operating Budget</a:t>
            </a:r>
          </a:p>
        </p:txBody>
      </p:sp>
      <p:graphicFrame>
        <p:nvGraphicFramePr>
          <p:cNvPr id="101" name="Chart 101"/>
          <p:cNvGraphicFramePr/>
          <p:nvPr/>
        </p:nvGraphicFramePr>
        <p:xfrm>
          <a:off x="268509" y="1054688"/>
          <a:ext cx="8864835" cy="538657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685800" y="330200"/>
            <a:ext cx="7772400" cy="762000"/>
          </a:xfrm>
          <a:prstGeom prst="rect">
            <a:avLst/>
          </a:prstGeom>
        </p:spPr>
        <p:txBody>
          <a:bodyPr/>
          <a:lstStyle/>
          <a:p>
            <a:pPr lvl="0">
              <a:defRPr sz="1800"/>
            </a:pPr>
            <a:r>
              <a:rPr sz="4400"/>
              <a:t>Income</a:t>
            </a:r>
          </a:p>
        </p:txBody>
      </p:sp>
      <p:graphicFrame>
        <p:nvGraphicFramePr>
          <p:cNvPr id="104" name="Chart 104"/>
          <p:cNvGraphicFramePr/>
          <p:nvPr/>
        </p:nvGraphicFramePr>
        <p:xfrm>
          <a:off x="96111" y="1096395"/>
          <a:ext cx="8788294" cy="548111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685800" y="1447800"/>
            <a:ext cx="7772400" cy="1600200"/>
          </a:xfrm>
          <a:prstGeom prst="rect">
            <a:avLst/>
          </a:prstGeom>
        </p:spPr>
        <p:txBody>
          <a:bodyPr/>
          <a:lstStyle/>
          <a:p>
            <a:pPr lvl="0">
              <a:defRPr sz="1800"/>
            </a:pPr>
            <a:r>
              <a:rPr sz="4400"/>
              <a:t>2015 Wachusett Shores And PPOA Meeting</a:t>
            </a:r>
          </a:p>
        </p:txBody>
      </p:sp>
      <p:sp>
        <p:nvSpPr>
          <p:cNvPr id="59" name="Shape 59"/>
          <p:cNvSpPr>
            <a:spLocks noGrp="1"/>
          </p:cNvSpPr>
          <p:nvPr>
            <p:ph type="body" idx="1"/>
          </p:nvPr>
        </p:nvSpPr>
        <p:spPr>
          <a:xfrm>
            <a:off x="1273175" y="4267200"/>
            <a:ext cx="6400800" cy="833438"/>
          </a:xfrm>
          <a:prstGeom prst="rect">
            <a:avLst/>
          </a:prstGeom>
        </p:spPr>
        <p:txBody>
          <a:bodyPr>
            <a:normAutofit lnSpcReduction="10000"/>
          </a:bodyPr>
          <a:lstStyle/>
          <a:p>
            <a:pPr lvl="0" defTabSz="649223">
              <a:spcBef>
                <a:spcPts val="500"/>
              </a:spcBef>
              <a:defRPr sz="1800">
                <a:solidFill>
                  <a:srgbClr val="000000"/>
                </a:solidFill>
              </a:defRPr>
            </a:pPr>
            <a:r>
              <a:rPr sz="2272">
                <a:solidFill>
                  <a:srgbClr val="888888"/>
                </a:solidFill>
              </a:rPr>
              <a:t>Sunday May 3, 2015</a:t>
            </a:r>
          </a:p>
          <a:p>
            <a:pPr lvl="0" defTabSz="649223">
              <a:spcBef>
                <a:spcPts val="500"/>
              </a:spcBef>
              <a:defRPr sz="1800">
                <a:solidFill>
                  <a:srgbClr val="000000"/>
                </a:solidFill>
              </a:defRPr>
            </a:pPr>
            <a:r>
              <a:rPr sz="2272">
                <a:solidFill>
                  <a:srgbClr val="888888"/>
                </a:solidFill>
              </a:rPr>
              <a:t>2:00</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a:xfrm>
            <a:off x="609600" y="203200"/>
            <a:ext cx="7848600" cy="692150"/>
          </a:xfrm>
          <a:prstGeom prst="rect">
            <a:avLst/>
          </a:prstGeom>
        </p:spPr>
        <p:txBody>
          <a:bodyPr lIns="0" tIns="0" rIns="0" bIns="0"/>
          <a:lstStyle>
            <a:lvl1pPr>
              <a:defRPr sz="3900"/>
            </a:lvl1pPr>
          </a:lstStyle>
          <a:p>
            <a:pPr lvl="0">
              <a:defRPr sz="1800"/>
            </a:pPr>
            <a:r>
              <a:rPr sz="3900"/>
              <a:t>Our Beautiful Pond</a:t>
            </a:r>
          </a:p>
        </p:txBody>
      </p:sp>
      <p:sp>
        <p:nvSpPr>
          <p:cNvPr id="107" name="Shape 107"/>
          <p:cNvSpPr>
            <a:spLocks noGrp="1"/>
          </p:cNvSpPr>
          <p:nvPr>
            <p:ph type="body" idx="1"/>
          </p:nvPr>
        </p:nvSpPr>
        <p:spPr>
          <a:xfrm>
            <a:off x="0" y="1295400"/>
            <a:ext cx="9144000" cy="5410200"/>
          </a:xfrm>
          <a:prstGeom prst="rect">
            <a:avLst/>
          </a:prstGeom>
        </p:spPr>
        <p:txBody>
          <a:bodyPr lIns="0" tIns="0" rIns="0" bIns="0"/>
          <a:lstStyle/>
          <a:p>
            <a:pPr lvl="0" indent="-685800">
              <a:lnSpc>
                <a:spcPct val="115000"/>
              </a:lnSpc>
              <a:spcBef>
                <a:spcPts val="1000"/>
              </a:spcBef>
              <a:buSzTx/>
              <a:buNone/>
              <a:defRPr sz="4000"/>
            </a:pPr>
            <a:endParaRPr/>
          </a:p>
        </p:txBody>
      </p:sp>
      <p:pic>
        <p:nvPicPr>
          <p:cNvPr id="108" name="image1.jpeg" descr="http://www.ppoa.info/images/photo_gallery/beach//3.JPG"/>
          <p:cNvPicPr/>
          <p:nvPr/>
        </p:nvPicPr>
        <p:blipFill>
          <a:blip r:embed="rId2">
            <a:extLst/>
          </a:blip>
          <a:stretch>
            <a:fillRect/>
          </a:stretch>
        </p:blipFill>
        <p:spPr>
          <a:xfrm>
            <a:off x="0" y="914400"/>
            <a:ext cx="9144000" cy="5629277"/>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title"/>
          </p:nvPr>
        </p:nvSpPr>
        <p:spPr>
          <a:xfrm>
            <a:off x="685800" y="768350"/>
            <a:ext cx="7772400" cy="1143000"/>
          </a:xfrm>
          <a:prstGeom prst="rect">
            <a:avLst/>
          </a:prstGeom>
        </p:spPr>
        <p:txBody>
          <a:bodyPr/>
          <a:lstStyle/>
          <a:p>
            <a:pPr lvl="0">
              <a:defRPr sz="1800"/>
            </a:pPr>
            <a:r>
              <a:rPr sz="4400"/>
              <a:t>What is happening?</a:t>
            </a:r>
          </a:p>
        </p:txBody>
      </p:sp>
      <p:sp>
        <p:nvSpPr>
          <p:cNvPr id="111" name="Shape 111"/>
          <p:cNvSpPr/>
          <p:nvPr/>
        </p:nvSpPr>
        <p:spPr>
          <a:xfrm>
            <a:off x="228600" y="1752600"/>
            <a:ext cx="8763000" cy="41554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buSzPct val="100000"/>
              <a:buFont typeface="Arial"/>
              <a:buChar char="•"/>
              <a:defRPr sz="1800"/>
            </a:pPr>
            <a:r>
              <a:rPr sz="2800"/>
              <a:t>Lake aging is a natural process.</a:t>
            </a:r>
            <a:endParaRPr sz="2400"/>
          </a:p>
          <a:p>
            <a:pPr lvl="0">
              <a:buSzPct val="100000"/>
              <a:buFont typeface="Arial"/>
              <a:buChar char="•"/>
              <a:defRPr sz="1800"/>
            </a:pPr>
            <a:r>
              <a:rPr sz="2800"/>
              <a:t>Lakes age at different rates depending upon:</a:t>
            </a:r>
            <a:endParaRPr sz="2400"/>
          </a:p>
          <a:p>
            <a:pPr marL="457200" lvl="1" indent="0">
              <a:buSzPct val="100000"/>
              <a:buFont typeface="Arial"/>
              <a:buChar char="•"/>
              <a:defRPr sz="1800"/>
            </a:pPr>
            <a:r>
              <a:rPr sz="2800"/>
              <a:t>Nutrient runoff</a:t>
            </a:r>
          </a:p>
          <a:p>
            <a:pPr marL="457200" lvl="1" indent="0">
              <a:buSzPct val="100000"/>
              <a:buFont typeface="Arial"/>
              <a:buChar char="•"/>
              <a:defRPr sz="1800"/>
            </a:pPr>
            <a:r>
              <a:rPr sz="2800"/>
              <a:t>Tributary and other geological characteristics</a:t>
            </a:r>
            <a:endParaRPr sz="2400"/>
          </a:p>
          <a:p>
            <a:pPr lvl="0">
              <a:buSzPct val="100000"/>
              <a:buFont typeface="Arial"/>
              <a:buChar char="•"/>
              <a:defRPr sz="1800"/>
            </a:pPr>
            <a:r>
              <a:rPr sz="2800"/>
              <a:t>Cushman Pond’s source is from a very nutrient rich swamp.</a:t>
            </a:r>
            <a:endParaRPr sz="2400"/>
          </a:p>
          <a:p>
            <a:pPr lvl="0">
              <a:buSzPct val="100000"/>
              <a:buFont typeface="Arial"/>
              <a:buChar char="•"/>
              <a:defRPr sz="1800"/>
            </a:pPr>
            <a:r>
              <a:rPr sz="2800"/>
              <a:t>The shape of Cushman Pond is such that it has a large perimeter to surface area ratio.</a:t>
            </a:r>
            <a:endParaRPr sz="2400"/>
          </a:p>
          <a:p>
            <a:pPr lvl="0">
              <a:buSzPct val="100000"/>
              <a:buFont typeface="Arial"/>
              <a:buChar char="•"/>
              <a:defRPr sz="1800"/>
            </a:pPr>
            <a:r>
              <a:rPr sz="2800"/>
              <a:t>Surveys have indicated substantial sediment accumulation.</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image3.gif" descr="eutrophication.jpg"/>
          <p:cNvPicPr/>
          <p:nvPr/>
        </p:nvPicPr>
        <p:blipFill>
          <a:blip r:embed="rId2">
            <a:extLst/>
          </a:blip>
          <a:stretch>
            <a:fillRect/>
          </a:stretch>
        </p:blipFill>
        <p:spPr>
          <a:xfrm>
            <a:off x="147442" y="228600"/>
            <a:ext cx="8767958" cy="6477000"/>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image4.png"/>
          <p:cNvPicPr/>
          <p:nvPr/>
        </p:nvPicPr>
        <p:blipFill>
          <a:blip r:embed="rId2">
            <a:extLst/>
          </a:blip>
          <a:stretch>
            <a:fillRect/>
          </a:stretch>
        </p:blipFill>
        <p:spPr>
          <a:xfrm>
            <a:off x="2667000" y="6392"/>
            <a:ext cx="3352800" cy="5797097"/>
          </a:xfrm>
          <a:prstGeom prst="rect">
            <a:avLst/>
          </a:prstGeom>
          <a:ln w="12700">
            <a:miter lim="400000"/>
          </a:ln>
        </p:spPr>
      </p:pic>
      <p:sp>
        <p:nvSpPr>
          <p:cNvPr id="116" name="Shape 116"/>
          <p:cNvSpPr/>
          <p:nvPr/>
        </p:nvSpPr>
        <p:spPr>
          <a:xfrm>
            <a:off x="762000" y="5867400"/>
            <a:ext cx="4757698" cy="61512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sz="1800"/>
            </a:pPr>
            <a:r>
              <a:rPr>
                <a:latin typeface="Times New Roman"/>
                <a:ea typeface="Times New Roman"/>
                <a:cs typeface="Times New Roman"/>
                <a:sym typeface="Times New Roman"/>
              </a:rPr>
              <a:t>Source:WDBB3 “Lake Eutrophication – NH DEP</a:t>
            </a:r>
            <a:endParaRPr sz="2400">
              <a:latin typeface="Times New Roman"/>
              <a:ea typeface="Times New Roman"/>
              <a:cs typeface="Times New Roman"/>
              <a:sym typeface="Times New Roman"/>
            </a:endParaRPr>
          </a:p>
          <a:p>
            <a:pPr lvl="0">
              <a:defRPr sz="1800"/>
            </a:pPr>
            <a:r>
              <a:rPr>
                <a:latin typeface="Times New Roman"/>
                <a:ea typeface="Times New Roman"/>
                <a:cs typeface="Times New Roman"/>
                <a:sym typeface="Times New Roman"/>
              </a:rPr>
              <a:t>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685800" y="1447800"/>
            <a:ext cx="7772400" cy="1600200"/>
          </a:xfrm>
          <a:prstGeom prst="rect">
            <a:avLst/>
          </a:prstGeom>
        </p:spPr>
        <p:txBody>
          <a:bodyPr/>
          <a:lstStyle/>
          <a:p>
            <a:pPr lvl="0">
              <a:defRPr sz="1800"/>
            </a:pPr>
            <a:r>
              <a:rPr sz="4400"/>
              <a:t>Eutrophication – our pond’s future if we do nothing</a:t>
            </a:r>
          </a:p>
        </p:txBody>
      </p:sp>
      <p:pic>
        <p:nvPicPr>
          <p:cNvPr id="119" name="image2.jpeg" descr="IMG_20131012_160148.jpg"/>
          <p:cNvPicPr/>
          <p:nvPr/>
        </p:nvPicPr>
        <p:blipFill>
          <a:blip r:embed="rId2">
            <a:extLst/>
          </a:blip>
          <a:stretch>
            <a:fillRect/>
          </a:stretch>
        </p:blipFill>
        <p:spPr>
          <a:xfrm>
            <a:off x="0" y="914400"/>
            <a:ext cx="9144000" cy="5943600"/>
          </a:xfrm>
          <a:prstGeom prst="rect">
            <a:avLst/>
          </a:prstGeom>
          <a:ln w="12700">
            <a:miter lim="400000"/>
          </a:ln>
        </p:spPr>
      </p:pic>
      <p:sp>
        <p:nvSpPr>
          <p:cNvPr id="120" name="Shape 120"/>
          <p:cNvSpPr>
            <a:spLocks noGrp="1"/>
          </p:cNvSpPr>
          <p:nvPr>
            <p:ph type="body" idx="1"/>
          </p:nvPr>
        </p:nvSpPr>
        <p:spPr>
          <a:xfrm>
            <a:off x="1371600" y="139700"/>
            <a:ext cx="6400800" cy="1752600"/>
          </a:xfrm>
          <a:prstGeom prst="rect">
            <a:avLst/>
          </a:prstGeom>
        </p:spPr>
        <p:txBody>
          <a:bodyPr/>
          <a:lstStyle>
            <a:lvl1pPr>
              <a:spcBef>
                <a:spcPts val="0"/>
              </a:spcBef>
              <a:defRPr sz="3900">
                <a:solidFill>
                  <a:srgbClr val="000000"/>
                </a:solidFill>
              </a:defRPr>
            </a:lvl1pPr>
          </a:lstStyle>
          <a:p>
            <a:pPr lvl="0">
              <a:defRPr sz="1800"/>
            </a:pPr>
            <a:r>
              <a:rPr sz="3900"/>
              <a:t>The future of our pond?</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685800" y="768350"/>
            <a:ext cx="7772400" cy="1143000"/>
          </a:xfrm>
          <a:prstGeom prst="rect">
            <a:avLst/>
          </a:prstGeom>
        </p:spPr>
        <p:txBody>
          <a:bodyPr/>
          <a:lstStyle>
            <a:lvl1pPr defTabSz="850391">
              <a:defRPr sz="4092"/>
            </a:lvl1pPr>
          </a:lstStyle>
          <a:p>
            <a:pPr lvl="0">
              <a:defRPr sz="1800"/>
            </a:pPr>
            <a:r>
              <a:rPr sz="4092"/>
              <a:t>What do we need to do about it?</a:t>
            </a:r>
          </a:p>
        </p:txBody>
      </p:sp>
      <p:sp>
        <p:nvSpPr>
          <p:cNvPr id="123" name="Shape 123"/>
          <p:cNvSpPr/>
          <p:nvPr/>
        </p:nvSpPr>
        <p:spPr>
          <a:xfrm>
            <a:off x="609600" y="2133600"/>
            <a:ext cx="8001000" cy="36474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533400" lvl="0" indent="-533400">
              <a:buSzPct val="100000"/>
              <a:buAutoNum type="arabicPeriod"/>
              <a:defRPr sz="1800"/>
            </a:pPr>
            <a:r>
              <a:rPr sz="2800"/>
              <a:t>Dredge either dry or wet</a:t>
            </a:r>
            <a:endParaRPr sz="2400"/>
          </a:p>
          <a:p>
            <a:pPr marL="457200" lvl="1" indent="0">
              <a:defRPr sz="1800"/>
            </a:pPr>
            <a:r>
              <a:rPr sz="2800"/>
              <a:t>or</a:t>
            </a:r>
            <a:endParaRPr sz="2400"/>
          </a:p>
          <a:p>
            <a:pPr marL="533400" lvl="0" indent="-533400">
              <a:buSzPct val="100000"/>
              <a:buAutoNum type="arabicPeriod" startAt="2"/>
              <a:defRPr sz="1800"/>
            </a:pPr>
            <a:r>
              <a:rPr sz="2800"/>
              <a:t>Raking</a:t>
            </a:r>
            <a:endParaRPr sz="2400"/>
          </a:p>
          <a:p>
            <a:pPr marL="457200" lvl="1" indent="0">
              <a:defRPr sz="1800"/>
            </a:pPr>
            <a:r>
              <a:rPr sz="2800"/>
              <a:t>or</a:t>
            </a:r>
            <a:endParaRPr sz="2400"/>
          </a:p>
          <a:p>
            <a:pPr marL="533400" lvl="0" indent="-533400">
              <a:buSzPct val="100000"/>
              <a:buAutoNum type="arabicPeriod" startAt="3"/>
              <a:defRPr sz="1800"/>
            </a:pPr>
            <a:r>
              <a:rPr sz="2800"/>
              <a:t>Aeration</a:t>
            </a:r>
          </a:p>
          <a:p>
            <a:pPr marL="457200" lvl="0" indent="-457200">
              <a:buSzPct val="100000"/>
              <a:buAutoNum type="arabicPeriod" startAt="3"/>
              <a:defRPr sz="1800"/>
            </a:pPr>
            <a:endParaRPr sz="2400"/>
          </a:p>
          <a:p>
            <a:pPr marL="457200" lvl="0" indent="-457200">
              <a:defRPr sz="1800"/>
            </a:pPr>
            <a:r>
              <a:rPr sz="2800"/>
              <a:t>Note: Chemicals are not considered a long term solution</a:t>
            </a:r>
            <a:endParaRPr sz="240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685800" y="311150"/>
            <a:ext cx="7772400" cy="1143000"/>
          </a:xfrm>
          <a:prstGeom prst="rect">
            <a:avLst/>
          </a:prstGeom>
        </p:spPr>
        <p:txBody>
          <a:bodyPr/>
          <a:lstStyle>
            <a:lvl1pPr>
              <a:defRPr sz="3900" b="1"/>
            </a:lvl1pPr>
          </a:lstStyle>
          <a:p>
            <a:pPr lvl="0">
              <a:defRPr sz="1800" b="0"/>
            </a:pPr>
            <a:r>
              <a:rPr sz="3900" b="1"/>
              <a:t>Maintenance &amp; Improvements</a:t>
            </a:r>
          </a:p>
        </p:txBody>
      </p:sp>
      <p:sp>
        <p:nvSpPr>
          <p:cNvPr id="126" name="Shape 12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26</a:t>
            </a:fld>
            <a:endParaRPr sz="1200">
              <a:solidFill>
                <a:srgbClr val="888888"/>
              </a:solidFill>
            </a:endParaRPr>
          </a:p>
        </p:txBody>
      </p:sp>
      <p:graphicFrame>
        <p:nvGraphicFramePr>
          <p:cNvPr id="127" name="Table 127"/>
          <p:cNvGraphicFramePr/>
          <p:nvPr/>
        </p:nvGraphicFramePr>
        <p:xfrm>
          <a:off x="669131" y="1762125"/>
          <a:ext cx="8346379" cy="2712720"/>
        </p:xfrm>
        <a:graphic>
          <a:graphicData uri="http://schemas.openxmlformats.org/drawingml/2006/table">
            <a:tbl>
              <a:tblPr firstRow="1" bandRow="1">
                <a:tableStyleId>{C7B018BB-80A7-4F77-B60F-C8B233D01FF8}</a:tableStyleId>
              </a:tblPr>
              <a:tblGrid>
                <a:gridCol w="2034877"/>
                <a:gridCol w="2103834"/>
                <a:gridCol w="2103834"/>
                <a:gridCol w="2103834"/>
              </a:tblGrid>
              <a:tr h="685800">
                <a:tc>
                  <a:txBody>
                    <a:bodyPr/>
                    <a:lstStyle/>
                    <a:p>
                      <a:pPr lvl="0" algn="l">
                        <a:defRPr sz="1800" b="0" i="0">
                          <a:solidFill>
                            <a:srgbClr val="000000"/>
                          </a:solidFill>
                        </a:defRPr>
                      </a:pPr>
                      <a:r>
                        <a:rPr b="1">
                          <a:sym typeface="Calibri"/>
                        </a:rPr>
                        <a:t> Long term Planned Expenses</a:t>
                      </a:r>
                    </a:p>
                  </a:txBody>
                  <a:tcPr marL="63500" marR="63500" marT="63500" marB="63500" horzOverflow="overflow"/>
                </a:tc>
                <a:tc>
                  <a:txBody>
                    <a:bodyPr/>
                    <a:lstStyle/>
                    <a:p>
                      <a:pPr lvl="0" algn="l">
                        <a:defRPr sz="1800" b="0" i="0">
                          <a:solidFill>
                            <a:srgbClr val="000000"/>
                          </a:solidFill>
                        </a:defRPr>
                      </a:pPr>
                      <a:r>
                        <a:rPr b="1">
                          <a:sym typeface="Calibri"/>
                        </a:rPr>
                        <a:t>Total Expected Expenditure</a:t>
                      </a:r>
                    </a:p>
                  </a:txBody>
                  <a:tcPr marL="63500" marR="63500" marT="63500" marB="63500" horzOverflow="overflow"/>
                </a:tc>
                <a:tc>
                  <a:txBody>
                    <a:bodyPr/>
                    <a:lstStyle/>
                    <a:p>
                      <a:pPr lvl="0" algn="l">
                        <a:defRPr sz="1800" b="0" i="0">
                          <a:solidFill>
                            <a:srgbClr val="000000"/>
                          </a:solidFill>
                        </a:defRPr>
                      </a:pPr>
                      <a:r>
                        <a:rPr b="1">
                          <a:sym typeface="Calibri"/>
                        </a:rPr>
                        <a:t>2015-16 Share</a:t>
                      </a:r>
                    </a:p>
                  </a:txBody>
                  <a:tcPr marL="63500" marR="63500" marT="63500" marB="63500" horzOverflow="overflow"/>
                </a:tc>
                <a:tc>
                  <a:txBody>
                    <a:bodyPr/>
                    <a:lstStyle/>
                    <a:p>
                      <a:pPr lvl="0" algn="l">
                        <a:defRPr sz="1800" b="0" i="0">
                          <a:solidFill>
                            <a:srgbClr val="000000"/>
                          </a:solidFill>
                        </a:defRPr>
                      </a:pPr>
                      <a:r>
                        <a:rPr b="1">
                          <a:sym typeface="Calibri"/>
                        </a:rPr>
                        <a:t>Total toward goal at year End 2016</a:t>
                      </a:r>
                    </a:p>
                  </a:txBody>
                  <a:tcPr marL="63500" marR="63500" marT="63500" marB="63500" horzOverflow="overflow"/>
                </a:tc>
              </a:tr>
              <a:tr h="419100">
                <a:tc>
                  <a:txBody>
                    <a:bodyPr/>
                    <a:lstStyle/>
                    <a:p>
                      <a:pPr lvl="0" algn="l">
                        <a:defRPr sz="1800" b="0"/>
                      </a:pPr>
                      <a:r>
                        <a:rPr b="1">
                          <a:sym typeface="Calibri"/>
                        </a:rPr>
                        <a:t>Dredging / Weed Harvesting</a:t>
                      </a:r>
                    </a:p>
                  </a:txBody>
                  <a:tcPr marL="63500" marR="63500" marT="63500" marB="63500" horzOverflow="overflow"/>
                </a:tc>
                <a:tc>
                  <a:txBody>
                    <a:bodyPr/>
                    <a:lstStyle/>
                    <a:p>
                      <a:pPr lvl="0" algn="l">
                        <a:defRPr sz="1800" b="0"/>
                      </a:pPr>
                      <a:r>
                        <a:rPr b="1">
                          <a:sym typeface="Calibri"/>
                        </a:rPr>
                        <a:t>$100,000.00</a:t>
                      </a:r>
                    </a:p>
                  </a:txBody>
                  <a:tcPr marL="63500" marR="63500" marT="63500" marB="63500" horzOverflow="overflow"/>
                </a:tc>
                <a:tc>
                  <a:txBody>
                    <a:bodyPr/>
                    <a:lstStyle/>
                    <a:p>
                      <a:pPr lvl="0" algn="l">
                        <a:defRPr sz="1800" b="0"/>
                      </a:pPr>
                      <a:r>
                        <a:rPr b="1">
                          <a:sym typeface="Calibri"/>
                        </a:rPr>
                        <a:t>$5,000.00</a:t>
                      </a:r>
                    </a:p>
                  </a:txBody>
                  <a:tcPr marL="63500" marR="63500" marT="63500" marB="63500" horzOverflow="overflow"/>
                </a:tc>
                <a:tc>
                  <a:txBody>
                    <a:bodyPr/>
                    <a:lstStyle/>
                    <a:p>
                      <a:pPr lvl="0" algn="l">
                        <a:defRPr sz="1800" b="0"/>
                      </a:pPr>
                      <a:r>
                        <a:rPr b="1">
                          <a:sym typeface="Calibri"/>
                        </a:rPr>
                        <a:t>$5,000.00</a:t>
                      </a:r>
                    </a:p>
                  </a:txBody>
                  <a:tcPr marL="63500" marR="63500" marT="63500" marB="63500" horzOverflow="overflow"/>
                </a:tc>
              </a:tr>
              <a:tr h="406400">
                <a:tc>
                  <a:txBody>
                    <a:bodyPr/>
                    <a:lstStyle/>
                    <a:p>
                      <a:pPr lvl="0" algn="l">
                        <a:defRPr sz="1800" b="0"/>
                      </a:pPr>
                      <a:r>
                        <a:rPr b="1">
                          <a:sym typeface="Calibri"/>
                        </a:rPr>
                        <a:t>Dam Repair / Maintenance</a:t>
                      </a:r>
                    </a:p>
                  </a:txBody>
                  <a:tcPr marL="63500" marR="63500" marT="63500" marB="63500" horzOverflow="overflow"/>
                </a:tc>
                <a:tc>
                  <a:txBody>
                    <a:bodyPr/>
                    <a:lstStyle/>
                    <a:p>
                      <a:pPr lvl="0" algn="l">
                        <a:defRPr sz="1800" b="0"/>
                      </a:pPr>
                      <a:r>
                        <a:rPr b="1">
                          <a:sym typeface="Calibri"/>
                        </a:rPr>
                        <a:t>$100,000.00</a:t>
                      </a:r>
                    </a:p>
                  </a:txBody>
                  <a:tcPr marL="63500" marR="63500" marT="63500" marB="63500" horzOverflow="overflow"/>
                </a:tc>
                <a:tc>
                  <a:txBody>
                    <a:bodyPr/>
                    <a:lstStyle/>
                    <a:p>
                      <a:pPr lvl="0" algn="l">
                        <a:defRPr sz="1800" b="0"/>
                      </a:pPr>
                      <a:r>
                        <a:rPr b="1">
                          <a:sym typeface="Calibri"/>
                        </a:rPr>
                        <a:t>$5,000.00</a:t>
                      </a:r>
                    </a:p>
                  </a:txBody>
                  <a:tcPr marL="63500" marR="63500" marT="63500" marB="63500" horzOverflow="overflow"/>
                </a:tc>
                <a:tc>
                  <a:txBody>
                    <a:bodyPr/>
                    <a:lstStyle/>
                    <a:p>
                      <a:pPr lvl="0" algn="l">
                        <a:defRPr sz="1800" b="0"/>
                      </a:pPr>
                      <a:r>
                        <a:rPr b="1">
                          <a:sym typeface="Calibri"/>
                        </a:rPr>
                        <a:t>$5,000.00</a:t>
                      </a:r>
                    </a:p>
                  </a:txBody>
                  <a:tcPr marL="63500" marR="63500" marT="63500" marB="63500" horzOverflow="overflow"/>
                </a:tc>
              </a:tr>
              <a:tr h="406400">
                <a:tc>
                  <a:txBody>
                    <a:bodyPr/>
                    <a:lstStyle/>
                    <a:p>
                      <a:pPr lvl="0" algn="l">
                        <a:defRPr sz="1800" b="0"/>
                      </a:pPr>
                      <a:r>
                        <a:rPr b="1">
                          <a:sym typeface="Calibri"/>
                        </a:rPr>
                        <a:t>Total long-term Expenses</a:t>
                      </a:r>
                    </a:p>
                  </a:txBody>
                  <a:tcPr marL="63500" marR="63500" marT="63500" marB="63500" horzOverflow="overflow"/>
                </a:tc>
                <a:tc>
                  <a:txBody>
                    <a:bodyPr/>
                    <a:lstStyle/>
                    <a:p>
                      <a:pPr lvl="0" algn="l">
                        <a:defRPr sz="1800" b="0"/>
                      </a:pPr>
                      <a:r>
                        <a:rPr b="1">
                          <a:sym typeface="Calibri"/>
                        </a:rPr>
                        <a:t>$200,000.00</a:t>
                      </a:r>
                    </a:p>
                  </a:txBody>
                  <a:tcPr marL="63500" marR="63500" marT="63500" marB="63500" horzOverflow="overflow"/>
                </a:tc>
                <a:tc>
                  <a:txBody>
                    <a:bodyPr/>
                    <a:lstStyle/>
                    <a:p>
                      <a:pPr lvl="0" algn="l">
                        <a:defRPr sz="1800" b="0"/>
                      </a:pPr>
                      <a:r>
                        <a:rPr b="1">
                          <a:sym typeface="Calibri"/>
                        </a:rPr>
                        <a:t>$10,000.00</a:t>
                      </a:r>
                    </a:p>
                  </a:txBody>
                  <a:tcPr marL="63500" marR="63500" marT="63500" marB="63500" horzOverflow="overflow"/>
                </a:tc>
                <a:tc>
                  <a:txBody>
                    <a:bodyPr/>
                    <a:lstStyle/>
                    <a:p>
                      <a:pPr lvl="0" algn="l">
                        <a:defRPr sz="1800" b="0"/>
                      </a:pPr>
                      <a:r>
                        <a:rPr b="1">
                          <a:sym typeface="Calibri"/>
                        </a:rPr>
                        <a:t>$10,000.00</a:t>
                      </a:r>
                    </a:p>
                  </a:txBody>
                  <a:tcPr marL="63500" marR="63500" marT="63500" marB="63500" horzOverflow="overflow"/>
                </a:tc>
              </a:tr>
            </a:tbl>
          </a:graphicData>
        </a:graphic>
      </p:graphicFrame>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685800" y="184150"/>
            <a:ext cx="7772400" cy="774552"/>
          </a:xfrm>
          <a:prstGeom prst="rect">
            <a:avLst/>
          </a:prstGeom>
        </p:spPr>
        <p:txBody>
          <a:bodyPr/>
          <a:lstStyle>
            <a:lvl1pPr defTabSz="850391">
              <a:defRPr sz="4092"/>
            </a:lvl1pPr>
          </a:lstStyle>
          <a:p>
            <a:pPr lvl="0">
              <a:defRPr sz="1800"/>
            </a:pPr>
            <a:r>
              <a:rPr sz="4092"/>
              <a:t>Barn Proceeds with Expenditures</a:t>
            </a:r>
          </a:p>
        </p:txBody>
      </p:sp>
      <p:sp>
        <p:nvSpPr>
          <p:cNvPr id="130" name="Shape 13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27</a:t>
            </a:fld>
            <a:endParaRPr sz="1200">
              <a:solidFill>
                <a:srgbClr val="888888"/>
              </a:solidFill>
            </a:endParaRPr>
          </a:p>
        </p:txBody>
      </p:sp>
      <p:graphicFrame>
        <p:nvGraphicFramePr>
          <p:cNvPr id="131" name="Table 131"/>
          <p:cNvGraphicFramePr/>
          <p:nvPr/>
        </p:nvGraphicFramePr>
        <p:xfrm>
          <a:off x="415131" y="906623"/>
          <a:ext cx="8173043" cy="5815363"/>
        </p:xfrm>
        <a:graphic>
          <a:graphicData uri="http://schemas.openxmlformats.org/drawingml/2006/table">
            <a:tbl>
              <a:tblPr firstRow="1" firstCol="1" bandRow="1">
                <a:tableStyleId>{C7B018BB-80A7-4F77-B60F-C8B233D01FF8}</a:tableStyleId>
              </a:tblPr>
              <a:tblGrid>
                <a:gridCol w="1325095"/>
                <a:gridCol w="3822454"/>
                <a:gridCol w="1549643"/>
                <a:gridCol w="1475851"/>
              </a:tblGrid>
              <a:tr h="197046">
                <a:tc>
                  <a:txBody>
                    <a:bodyPr/>
                    <a:lstStyle/>
                    <a:p>
                      <a:pPr lvl="0" algn="l">
                        <a:defRPr sz="1800" b="0" i="0">
                          <a:solidFill>
                            <a:srgbClr val="000000"/>
                          </a:solidFill>
                        </a:defRPr>
                      </a:pPr>
                      <a:r>
                        <a:rPr sz="1100">
                          <a:solidFill>
                            <a:srgbClr val="FFFFFF"/>
                          </a:solidFill>
                          <a:sym typeface="Calibri"/>
                        </a:rPr>
                        <a:t>DATE</a:t>
                      </a:r>
                    </a:p>
                  </a:txBody>
                  <a:tcPr marL="63500" marR="63500" marT="63500" marB="63500" horzOverflow="overflow">
                    <a:lnL w="12700">
                      <a:solidFill>
                        <a:srgbClr val="000000"/>
                      </a:solidFill>
                      <a:miter lim="400000"/>
                    </a:lnL>
                    <a:lnT w="12700">
                      <a:solidFill>
                        <a:srgbClr val="000000"/>
                      </a:solidFill>
                      <a:miter lim="400000"/>
                    </a:lnT>
                    <a:lnB w="12700">
                      <a:solidFill>
                        <a:srgbClr val="000000"/>
                      </a:solidFill>
                      <a:miter lim="400000"/>
                    </a:lnB>
                  </a:tcPr>
                </a:tc>
                <a:tc>
                  <a:txBody>
                    <a:bodyPr/>
                    <a:lstStyle/>
                    <a:p>
                      <a:pPr lvl="0" algn="l">
                        <a:defRPr sz="1800" b="0" i="0">
                          <a:solidFill>
                            <a:srgbClr val="000000"/>
                          </a:solidFill>
                        </a:defRPr>
                      </a:pPr>
                      <a:r>
                        <a:rPr sz="1100">
                          <a:solidFill>
                            <a:srgbClr val="FFFFFF"/>
                          </a:solidFill>
                          <a:sym typeface="Calibri"/>
                        </a:rPr>
                        <a:t>ITEM</a:t>
                      </a:r>
                    </a:p>
                  </a:txBody>
                  <a:tcPr marL="63500" marR="63500" marT="63500" marB="63500" horzOverflow="overflow">
                    <a:lnT w="12700">
                      <a:solidFill>
                        <a:srgbClr val="000000"/>
                      </a:solidFill>
                      <a:miter lim="400000"/>
                    </a:lnT>
                    <a:lnB w="12700">
                      <a:solidFill>
                        <a:srgbClr val="000000"/>
                      </a:solidFill>
                      <a:miter lim="400000"/>
                    </a:lnB>
                  </a:tcPr>
                </a:tc>
                <a:tc>
                  <a:txBody>
                    <a:bodyPr/>
                    <a:lstStyle/>
                    <a:p>
                      <a:pPr lvl="0" algn="l">
                        <a:defRPr sz="1800" b="0" i="0">
                          <a:solidFill>
                            <a:srgbClr val="000000"/>
                          </a:solidFill>
                        </a:defRPr>
                      </a:pPr>
                      <a:r>
                        <a:rPr sz="1100">
                          <a:solidFill>
                            <a:srgbClr val="FFFFFF"/>
                          </a:solidFill>
                          <a:sym typeface="Calibri"/>
                        </a:rPr>
                        <a:t>CAPITAL IMPROVEMENT DOLLAR AMOUNT</a:t>
                      </a:r>
                    </a:p>
                  </a:txBody>
                  <a:tcPr marL="63500" marR="63500" marT="63500" marB="63500" horzOverflow="overflow">
                    <a:lnT w="12700">
                      <a:solidFill>
                        <a:srgbClr val="000000"/>
                      </a:solidFill>
                      <a:miter lim="400000"/>
                    </a:lnT>
                    <a:lnB w="12700">
                      <a:solidFill>
                        <a:srgbClr val="000000"/>
                      </a:solidFill>
                      <a:miter lim="400000"/>
                    </a:lnB>
                  </a:tcPr>
                </a:tc>
                <a:tc>
                  <a:txBody>
                    <a:bodyPr/>
                    <a:lstStyle/>
                    <a:p>
                      <a:pPr lvl="0" algn="l">
                        <a:defRPr sz="1800" b="0" i="0">
                          <a:solidFill>
                            <a:srgbClr val="000000"/>
                          </a:solidFill>
                        </a:defRPr>
                      </a:pPr>
                      <a:r>
                        <a:rPr sz="1100">
                          <a:solidFill>
                            <a:srgbClr val="FFFFFF"/>
                          </a:solidFill>
                          <a:sym typeface="Calibri"/>
                        </a:rPr>
                        <a:t>BARN PROCEEDS BALANCE</a:t>
                      </a:r>
                    </a:p>
                  </a:txBody>
                  <a:tcPr marL="63500" marR="63500" marT="63500" marB="63500" horzOverflow="overflow">
                    <a:lnR w="12700">
                      <a:solidFill>
                        <a:srgbClr val="000000"/>
                      </a:solidFill>
                      <a:miter lim="400000"/>
                    </a:lnR>
                    <a:lnT w="12700">
                      <a:solidFill>
                        <a:srgbClr val="000000"/>
                      </a:solidFill>
                      <a:miter lim="400000"/>
                    </a:lnT>
                    <a:lnB w="12700">
                      <a:solidFill>
                        <a:srgbClr val="000000"/>
                      </a:solidFill>
                      <a:miter lim="400000"/>
                    </a:lnB>
                  </a:tcPr>
                </a:tc>
              </a:tr>
              <a:tr h="197046">
                <a:tc>
                  <a:txBody>
                    <a:bodyPr/>
                    <a:lstStyle/>
                    <a:p>
                      <a:pPr lvl="0" algn="l">
                        <a:defRPr sz="1800" b="0" i="0">
                          <a:solidFill>
                            <a:srgbClr val="000000"/>
                          </a:solidFill>
                        </a:defRPr>
                      </a:pPr>
                      <a:r>
                        <a:rPr sz="1100">
                          <a:solidFill>
                            <a:srgbClr val="FFFFFF"/>
                          </a:solidFill>
                          <a:sym typeface="Calibri"/>
                        </a:rPr>
                        <a:t>8/12/12</a:t>
                      </a:r>
                    </a:p>
                  </a:txBody>
                  <a:tcPr marL="0" marR="0" marT="0" marB="0" horzOverflow="overflow">
                    <a:lnT w="12700">
                      <a:solidFill>
                        <a:srgbClr val="000000"/>
                      </a:solidFill>
                      <a:miter lim="400000"/>
                    </a:lnT>
                  </a:tcPr>
                </a:tc>
                <a:tc>
                  <a:txBody>
                    <a:bodyPr/>
                    <a:lstStyle/>
                    <a:p>
                      <a:pPr lvl="0" algn="l">
                        <a:defRPr sz="1800" b="0"/>
                      </a:pPr>
                      <a:r>
                        <a:rPr sz="1100">
                          <a:sym typeface="Calibri"/>
                        </a:rPr>
                        <a:t>Net Proceeds</a:t>
                      </a:r>
                    </a:p>
                  </a:txBody>
                  <a:tcPr marL="0" marR="0" marT="0" marB="0" horzOverflow="overflow">
                    <a:lnT w="12700">
                      <a:solidFill>
                        <a:srgbClr val="000000"/>
                      </a:solidFill>
                      <a:miter lim="400000"/>
                    </a:lnT>
                  </a:tcPr>
                </a:tc>
                <a:tc>
                  <a:txBody>
                    <a:bodyPr/>
                    <a:lstStyle/>
                    <a:p>
                      <a:pPr lvl="0" algn="l">
                        <a:defRPr sz="1100" b="0">
                          <a:sym typeface="Calibri"/>
                        </a:defRPr>
                      </a:pPr>
                      <a:endParaRPr/>
                    </a:p>
                  </a:txBody>
                  <a:tcPr marL="0" marR="0" marT="0" marB="0" horzOverflow="overflow">
                    <a:lnT w="12700">
                      <a:solidFill>
                        <a:srgbClr val="000000"/>
                      </a:solidFill>
                      <a:miter lim="400000"/>
                    </a:lnT>
                  </a:tcPr>
                </a:tc>
                <a:tc>
                  <a:txBody>
                    <a:bodyPr/>
                    <a:lstStyle/>
                    <a:p>
                      <a:pPr lvl="0" algn="l">
                        <a:defRPr sz="1800" b="0"/>
                      </a:pPr>
                      <a:r>
                        <a:rPr sz="1100">
                          <a:sym typeface="Calibri"/>
                        </a:rPr>
                        <a:t>$69,498.88</a:t>
                      </a:r>
                    </a:p>
                  </a:txBody>
                  <a:tcPr marL="0" marR="0" marT="0" marB="0" horzOverflow="overflow">
                    <a:lnT w="12700">
                      <a:solidFill>
                        <a:srgbClr val="000000"/>
                      </a:solidFill>
                      <a:miter lim="400000"/>
                    </a:lnT>
                  </a:tcPr>
                </a:tc>
              </a:tr>
              <a:tr h="197046">
                <a:tc>
                  <a:txBody>
                    <a:bodyPr/>
                    <a:lstStyle/>
                    <a:p>
                      <a:pPr lvl="0" algn="l">
                        <a:defRPr sz="1800" b="0" i="0">
                          <a:solidFill>
                            <a:srgbClr val="000000"/>
                          </a:solidFill>
                        </a:defRPr>
                      </a:pPr>
                      <a:r>
                        <a:rPr sz="1100">
                          <a:solidFill>
                            <a:srgbClr val="FFFFFF"/>
                          </a:solidFill>
                          <a:sym typeface="Calibri"/>
                        </a:rPr>
                        <a:t>2011</a:t>
                      </a:r>
                    </a:p>
                  </a:txBody>
                  <a:tcPr marL="0" marR="0" marT="0" marB="0" horzOverflow="overflow"/>
                </a:tc>
                <a:tc>
                  <a:txBody>
                    <a:bodyPr/>
                    <a:lstStyle/>
                    <a:p>
                      <a:pPr lvl="0" algn="l">
                        <a:defRPr sz="1800" b="0"/>
                      </a:pPr>
                      <a:r>
                        <a:rPr sz="1100">
                          <a:sym typeface="Calibri"/>
                        </a:rPr>
                        <a:t>Lot Survey for 2 Acres</a:t>
                      </a:r>
                    </a:p>
                  </a:txBody>
                  <a:tcPr marL="0" marR="0" marT="0" marB="0" horzOverflow="overflow"/>
                </a:tc>
                <a:tc>
                  <a:txBody>
                    <a:bodyPr/>
                    <a:lstStyle/>
                    <a:p>
                      <a:pPr lvl="0" algn="l">
                        <a:defRPr sz="1800" b="0"/>
                      </a:pPr>
                      <a:r>
                        <a:rPr sz="1100">
                          <a:sym typeface="Calibri"/>
                        </a:rPr>
                        <a:t>$1,975.00</a:t>
                      </a:r>
                    </a:p>
                  </a:txBody>
                  <a:tcPr marL="0" marR="0" marT="0" marB="0" horzOverflow="overflow"/>
                </a:tc>
                <a:tc>
                  <a:txBody>
                    <a:bodyPr/>
                    <a:lstStyle/>
                    <a:p>
                      <a:pPr lvl="0" algn="l">
                        <a:defRPr sz="1800" b="0"/>
                      </a:pPr>
                      <a:r>
                        <a:rPr sz="1100">
                          <a:sym typeface="Calibri"/>
                        </a:rPr>
                        <a:t>$67,523.88</a:t>
                      </a:r>
                    </a:p>
                  </a:txBody>
                  <a:tcPr marL="0" marR="0" marT="0" marB="0" horzOverflow="overflow"/>
                </a:tc>
              </a:tr>
              <a:tr h="197046">
                <a:tc>
                  <a:txBody>
                    <a:bodyPr/>
                    <a:lstStyle/>
                    <a:p>
                      <a:pPr lvl="0" algn="l">
                        <a:defRPr sz="1800" b="0" i="0">
                          <a:solidFill>
                            <a:srgbClr val="000000"/>
                          </a:solidFill>
                        </a:defRPr>
                      </a:pPr>
                      <a:r>
                        <a:rPr sz="1100">
                          <a:solidFill>
                            <a:srgbClr val="FFFFFF"/>
                          </a:solidFill>
                          <a:sym typeface="Calibri"/>
                        </a:rPr>
                        <a:t>2011</a:t>
                      </a:r>
                    </a:p>
                  </a:txBody>
                  <a:tcPr marL="0" marR="0" marT="0" marB="0" horzOverflow="overflow"/>
                </a:tc>
                <a:tc>
                  <a:txBody>
                    <a:bodyPr/>
                    <a:lstStyle/>
                    <a:p>
                      <a:pPr lvl="0" algn="l">
                        <a:defRPr sz="1800" b="0"/>
                      </a:pPr>
                      <a:r>
                        <a:rPr sz="1100">
                          <a:sym typeface="Calibri"/>
                        </a:rPr>
                        <a:t>Tax for 61B Land</a:t>
                      </a:r>
                    </a:p>
                  </a:txBody>
                  <a:tcPr marL="0" marR="0" marT="0" marB="0" horzOverflow="overflow"/>
                </a:tc>
                <a:tc>
                  <a:txBody>
                    <a:bodyPr/>
                    <a:lstStyle/>
                    <a:p>
                      <a:pPr lvl="0" algn="l">
                        <a:defRPr sz="1800" b="0"/>
                      </a:pPr>
                      <a:r>
                        <a:rPr sz="1100">
                          <a:sym typeface="Calibri"/>
                        </a:rPr>
                        <a:t>$244.10</a:t>
                      </a:r>
                    </a:p>
                  </a:txBody>
                  <a:tcPr marL="0" marR="0" marT="0" marB="0" horzOverflow="overflow"/>
                </a:tc>
                <a:tc>
                  <a:txBody>
                    <a:bodyPr/>
                    <a:lstStyle/>
                    <a:p>
                      <a:pPr lvl="0" algn="l">
                        <a:defRPr sz="1800" b="0"/>
                      </a:pPr>
                      <a:r>
                        <a:rPr sz="1100">
                          <a:sym typeface="Calibri"/>
                        </a:rPr>
                        <a:t>$67,279.78</a:t>
                      </a:r>
                    </a:p>
                  </a:txBody>
                  <a:tcPr marL="0" marR="0" marT="0" marB="0" horzOverflow="overflow"/>
                </a:tc>
              </a:tr>
              <a:tr h="197046">
                <a:tc>
                  <a:txBody>
                    <a:bodyPr/>
                    <a:lstStyle/>
                    <a:p>
                      <a:pPr lvl="0" algn="l">
                        <a:defRPr sz="1800" b="0" i="0">
                          <a:solidFill>
                            <a:srgbClr val="000000"/>
                          </a:solidFill>
                        </a:defRPr>
                      </a:pPr>
                      <a:r>
                        <a:rPr sz="1100">
                          <a:solidFill>
                            <a:srgbClr val="FFFFFF"/>
                          </a:solidFill>
                          <a:sym typeface="Calibri"/>
                        </a:rPr>
                        <a:t>2011</a:t>
                      </a:r>
                    </a:p>
                  </a:txBody>
                  <a:tcPr marL="0" marR="0" marT="0" marB="0" horzOverflow="overflow"/>
                </a:tc>
                <a:tc>
                  <a:txBody>
                    <a:bodyPr/>
                    <a:lstStyle/>
                    <a:p>
                      <a:pPr lvl="0" algn="l">
                        <a:defRPr sz="1800" b="0"/>
                      </a:pPr>
                      <a:r>
                        <a:rPr sz="1100">
                          <a:sym typeface="Calibri"/>
                        </a:rPr>
                        <a:t>Kristoff Clean &amp; Haul Debris</a:t>
                      </a:r>
                    </a:p>
                  </a:txBody>
                  <a:tcPr marL="0" marR="0" marT="0" marB="0" horzOverflow="overflow"/>
                </a:tc>
                <a:tc>
                  <a:txBody>
                    <a:bodyPr/>
                    <a:lstStyle/>
                    <a:p>
                      <a:pPr lvl="0" algn="l">
                        <a:defRPr sz="1800" b="0"/>
                      </a:pPr>
                      <a:r>
                        <a:rPr sz="1100">
                          <a:sym typeface="Calibri"/>
                        </a:rPr>
                        <a:t>$1,000.00</a:t>
                      </a:r>
                    </a:p>
                  </a:txBody>
                  <a:tcPr marL="0" marR="0" marT="0" marB="0" horzOverflow="overflow"/>
                </a:tc>
                <a:tc>
                  <a:txBody>
                    <a:bodyPr/>
                    <a:lstStyle/>
                    <a:p>
                      <a:pPr lvl="0" algn="l">
                        <a:defRPr sz="1800" b="0"/>
                      </a:pPr>
                      <a:r>
                        <a:rPr sz="1100">
                          <a:sym typeface="Calibri"/>
                        </a:rPr>
                        <a:t>$66,279.78</a:t>
                      </a:r>
                    </a:p>
                  </a:txBody>
                  <a:tcPr marL="0" marR="0" marT="0" marB="0" horzOverflow="overflow"/>
                </a:tc>
              </a:tr>
              <a:tr h="186099">
                <a:tc>
                  <a:txBody>
                    <a:bodyPr/>
                    <a:lstStyle/>
                    <a:p>
                      <a:pPr lvl="0" algn="l">
                        <a:defRPr sz="1800" b="0" i="0">
                          <a:solidFill>
                            <a:srgbClr val="000000"/>
                          </a:solidFill>
                        </a:defRPr>
                      </a:pPr>
                      <a:r>
                        <a:rPr sz="1100">
                          <a:solidFill>
                            <a:srgbClr val="FFFFFF"/>
                          </a:solidFill>
                          <a:sym typeface="Calibri"/>
                        </a:rPr>
                        <a:t>2011</a:t>
                      </a:r>
                    </a:p>
                  </a:txBody>
                  <a:tcPr marL="0" marR="0" marT="0" marB="0" horzOverflow="overflow"/>
                </a:tc>
                <a:tc>
                  <a:txBody>
                    <a:bodyPr/>
                    <a:lstStyle/>
                    <a:p>
                      <a:pPr lvl="0" algn="l">
                        <a:defRPr sz="1800" b="0"/>
                      </a:pPr>
                      <a:r>
                        <a:rPr sz="1100">
                          <a:sym typeface="Calibri"/>
                        </a:rPr>
                        <a:t>Atty. Fees Brekka &amp; Brekka</a:t>
                      </a:r>
                    </a:p>
                  </a:txBody>
                  <a:tcPr marL="0" marR="0" marT="0" marB="0" horzOverflow="overflow"/>
                </a:tc>
                <a:tc>
                  <a:txBody>
                    <a:bodyPr/>
                    <a:lstStyle/>
                    <a:p>
                      <a:pPr lvl="0" algn="l">
                        <a:defRPr sz="1800" b="0"/>
                      </a:pPr>
                      <a:r>
                        <a:rPr sz="1100">
                          <a:sym typeface="Calibri"/>
                        </a:rPr>
                        <a:t>$2,547.85</a:t>
                      </a:r>
                    </a:p>
                  </a:txBody>
                  <a:tcPr marL="0" marR="0" marT="0" marB="0" horzOverflow="overflow"/>
                </a:tc>
                <a:tc>
                  <a:txBody>
                    <a:bodyPr/>
                    <a:lstStyle/>
                    <a:p>
                      <a:pPr lvl="0" algn="l">
                        <a:defRPr sz="1800" b="0"/>
                      </a:pPr>
                      <a:r>
                        <a:rPr sz="1100">
                          <a:sym typeface="Calibri"/>
                        </a:rPr>
                        <a:t>$63,731.93</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9/11/12</a:t>
                      </a:r>
                    </a:p>
                  </a:txBody>
                  <a:tcPr marL="0" marR="0" marT="0" marB="0" horzOverflow="overflow"/>
                </a:tc>
                <a:tc>
                  <a:txBody>
                    <a:bodyPr/>
                    <a:lstStyle/>
                    <a:p>
                      <a:pPr lvl="0" algn="l">
                        <a:defRPr sz="1800" b="0"/>
                      </a:pPr>
                      <a:r>
                        <a:rPr sz="1100">
                          <a:sym typeface="Calibri"/>
                        </a:rPr>
                        <a:t>J. Garrity-Dam Repair Materials</a:t>
                      </a:r>
                    </a:p>
                  </a:txBody>
                  <a:tcPr marL="0" marR="0" marT="0" marB="0" horzOverflow="overflow"/>
                </a:tc>
                <a:tc>
                  <a:txBody>
                    <a:bodyPr/>
                    <a:lstStyle/>
                    <a:p>
                      <a:pPr lvl="0" algn="l">
                        <a:defRPr sz="1800" b="0"/>
                      </a:pPr>
                      <a:r>
                        <a:rPr sz="1100">
                          <a:sym typeface="Calibri"/>
                        </a:rPr>
                        <a:t>$84.07</a:t>
                      </a:r>
                    </a:p>
                  </a:txBody>
                  <a:tcPr marL="0" marR="0" marT="0" marB="0" horzOverflow="overflow"/>
                </a:tc>
                <a:tc>
                  <a:txBody>
                    <a:bodyPr/>
                    <a:lstStyle/>
                    <a:p>
                      <a:pPr lvl="0" algn="l">
                        <a:defRPr sz="1800" b="0"/>
                      </a:pPr>
                      <a:r>
                        <a:rPr sz="1100">
                          <a:sym typeface="Calibri"/>
                        </a:rPr>
                        <a:t>$63,647.86</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11/20/12</a:t>
                      </a:r>
                    </a:p>
                  </a:txBody>
                  <a:tcPr marL="0" marR="0" marT="0" marB="0" horzOverflow="overflow"/>
                </a:tc>
                <a:tc>
                  <a:txBody>
                    <a:bodyPr/>
                    <a:lstStyle/>
                    <a:p>
                      <a:pPr lvl="0" algn="l">
                        <a:defRPr sz="1800" b="0"/>
                      </a:pPr>
                      <a:r>
                        <a:rPr sz="1100">
                          <a:sym typeface="Calibri"/>
                        </a:rPr>
                        <a:t>J. Bigwood-Lodge Chimney Seal</a:t>
                      </a:r>
                    </a:p>
                  </a:txBody>
                  <a:tcPr marL="0" marR="0" marT="0" marB="0" horzOverflow="overflow"/>
                </a:tc>
                <a:tc>
                  <a:txBody>
                    <a:bodyPr/>
                    <a:lstStyle/>
                    <a:p>
                      <a:pPr lvl="0" algn="l">
                        <a:defRPr sz="1800" b="0"/>
                      </a:pPr>
                      <a:r>
                        <a:rPr sz="1100">
                          <a:sym typeface="Calibri"/>
                        </a:rPr>
                        <a:t>$150.00</a:t>
                      </a:r>
                    </a:p>
                  </a:txBody>
                  <a:tcPr marL="0" marR="0" marT="0" marB="0" horzOverflow="overflow"/>
                </a:tc>
                <a:tc>
                  <a:txBody>
                    <a:bodyPr/>
                    <a:lstStyle/>
                    <a:p>
                      <a:pPr lvl="0" algn="l">
                        <a:defRPr sz="1800" b="0"/>
                      </a:pPr>
                      <a:r>
                        <a:rPr sz="1100">
                          <a:sym typeface="Calibri"/>
                        </a:rPr>
                        <a:t>$63,497.86</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11/25/12</a:t>
                      </a:r>
                    </a:p>
                  </a:txBody>
                  <a:tcPr marL="0" marR="0" marT="0" marB="0" horzOverflow="overflow"/>
                </a:tc>
                <a:tc>
                  <a:txBody>
                    <a:bodyPr/>
                    <a:lstStyle/>
                    <a:p>
                      <a:pPr lvl="0" algn="l">
                        <a:defRPr sz="1800" b="0"/>
                      </a:pPr>
                      <a:r>
                        <a:rPr sz="1100">
                          <a:sym typeface="Calibri"/>
                        </a:rPr>
                        <a:t>Tighe &amp; Bond-Dam Engineering Study </a:t>
                      </a:r>
                    </a:p>
                  </a:txBody>
                  <a:tcPr marL="0" marR="0" marT="0" marB="0" horzOverflow="overflow"/>
                </a:tc>
                <a:tc>
                  <a:txBody>
                    <a:bodyPr/>
                    <a:lstStyle/>
                    <a:p>
                      <a:pPr lvl="0" algn="l">
                        <a:defRPr sz="1800" b="0"/>
                      </a:pPr>
                      <a:r>
                        <a:rPr sz="1100">
                          <a:sym typeface="Calibri"/>
                        </a:rPr>
                        <a:t>$2,950.00</a:t>
                      </a:r>
                    </a:p>
                  </a:txBody>
                  <a:tcPr marL="0" marR="0" marT="0" marB="0" horzOverflow="overflow"/>
                </a:tc>
                <a:tc>
                  <a:txBody>
                    <a:bodyPr/>
                    <a:lstStyle/>
                    <a:p>
                      <a:pPr lvl="0" algn="l">
                        <a:defRPr sz="1800" b="0"/>
                      </a:pPr>
                      <a:r>
                        <a:rPr sz="1100">
                          <a:sym typeface="Calibri"/>
                        </a:rPr>
                        <a:t>$60,547.86</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12/12/12</a:t>
                      </a:r>
                    </a:p>
                  </a:txBody>
                  <a:tcPr marL="0" marR="0" marT="0" marB="0" horzOverflow="overflow"/>
                </a:tc>
                <a:tc>
                  <a:txBody>
                    <a:bodyPr/>
                    <a:lstStyle/>
                    <a:p>
                      <a:pPr lvl="0" algn="l">
                        <a:defRPr sz="1800" b="0"/>
                      </a:pPr>
                      <a:r>
                        <a:rPr sz="1100">
                          <a:sym typeface="Calibri"/>
                        </a:rPr>
                        <a:t>Aquatic Control Tech-Pond Treatment</a:t>
                      </a:r>
                    </a:p>
                  </a:txBody>
                  <a:tcPr marL="0" marR="0" marT="0" marB="0" horzOverflow="overflow"/>
                </a:tc>
                <a:tc>
                  <a:txBody>
                    <a:bodyPr/>
                    <a:lstStyle/>
                    <a:p>
                      <a:pPr lvl="0" algn="l">
                        <a:defRPr sz="1800" b="0"/>
                      </a:pPr>
                      <a:r>
                        <a:rPr sz="1100">
                          <a:sym typeface="Calibri"/>
                        </a:rPr>
                        <a:t>$2,250.00</a:t>
                      </a:r>
                    </a:p>
                  </a:txBody>
                  <a:tcPr marL="0" marR="0" marT="0" marB="0" horzOverflow="overflow"/>
                </a:tc>
                <a:tc>
                  <a:txBody>
                    <a:bodyPr/>
                    <a:lstStyle/>
                    <a:p>
                      <a:pPr lvl="0" algn="l">
                        <a:defRPr sz="1800" b="0"/>
                      </a:pPr>
                      <a:r>
                        <a:rPr sz="1100">
                          <a:sym typeface="Calibri"/>
                        </a:rPr>
                        <a:t>$58,297.86</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2/11/13</a:t>
                      </a:r>
                    </a:p>
                  </a:txBody>
                  <a:tcPr marL="0" marR="0" marT="0" marB="0" horzOverflow="overflow"/>
                </a:tc>
                <a:tc>
                  <a:txBody>
                    <a:bodyPr/>
                    <a:lstStyle/>
                    <a:p>
                      <a:pPr lvl="0" algn="l">
                        <a:defRPr sz="1800" b="0"/>
                      </a:pPr>
                      <a:r>
                        <a:rPr sz="1100">
                          <a:sym typeface="Calibri"/>
                        </a:rPr>
                        <a:t>Tighe &amp; Bond-Dam Engineering Study </a:t>
                      </a:r>
                    </a:p>
                  </a:txBody>
                  <a:tcPr marL="0" marR="0" marT="0" marB="0" horzOverflow="overflow"/>
                </a:tc>
                <a:tc>
                  <a:txBody>
                    <a:bodyPr/>
                    <a:lstStyle/>
                    <a:p>
                      <a:pPr lvl="0" algn="l">
                        <a:defRPr sz="1800" b="0"/>
                      </a:pPr>
                      <a:r>
                        <a:rPr sz="1100">
                          <a:sym typeface="Calibri"/>
                        </a:rPr>
                        <a:t>$1,180.00</a:t>
                      </a:r>
                    </a:p>
                  </a:txBody>
                  <a:tcPr marL="0" marR="0" marT="0" marB="0" horzOverflow="overflow"/>
                </a:tc>
                <a:tc>
                  <a:txBody>
                    <a:bodyPr/>
                    <a:lstStyle/>
                    <a:p>
                      <a:pPr lvl="0" algn="l">
                        <a:defRPr sz="1800" b="0"/>
                      </a:pPr>
                      <a:r>
                        <a:rPr sz="1100">
                          <a:sym typeface="Calibri"/>
                        </a:rPr>
                        <a:t>$57,117.86</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3/4/13</a:t>
                      </a:r>
                    </a:p>
                  </a:txBody>
                  <a:tcPr marL="0" marR="0" marT="0" marB="0" horzOverflow="overflow"/>
                </a:tc>
                <a:tc>
                  <a:txBody>
                    <a:bodyPr/>
                    <a:lstStyle/>
                    <a:p>
                      <a:pPr lvl="0" algn="l">
                        <a:defRPr sz="1800" b="0"/>
                      </a:pPr>
                      <a:r>
                        <a:rPr sz="1100">
                          <a:sym typeface="Calibri"/>
                        </a:rPr>
                        <a:t>Tighe &amp; Bond-Dam Engineering Study </a:t>
                      </a:r>
                    </a:p>
                  </a:txBody>
                  <a:tcPr marL="0" marR="0" marT="0" marB="0" horzOverflow="overflow"/>
                </a:tc>
                <a:tc>
                  <a:txBody>
                    <a:bodyPr/>
                    <a:lstStyle/>
                    <a:p>
                      <a:pPr lvl="0" algn="l">
                        <a:defRPr sz="1800" b="0"/>
                      </a:pPr>
                      <a:r>
                        <a:rPr sz="1100">
                          <a:sym typeface="Calibri"/>
                        </a:rPr>
                        <a:t>$590.00</a:t>
                      </a:r>
                    </a:p>
                  </a:txBody>
                  <a:tcPr marL="0" marR="0" marT="0" marB="0" horzOverflow="overflow"/>
                </a:tc>
                <a:tc>
                  <a:txBody>
                    <a:bodyPr/>
                    <a:lstStyle/>
                    <a:p>
                      <a:pPr lvl="0" algn="l">
                        <a:defRPr sz="1800" b="0"/>
                      </a:pPr>
                      <a:r>
                        <a:rPr sz="1100">
                          <a:sym typeface="Calibri"/>
                        </a:rPr>
                        <a:t>$56,527.86</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4/15/13</a:t>
                      </a:r>
                    </a:p>
                  </a:txBody>
                  <a:tcPr marL="0" marR="0" marT="0" marB="0" horzOverflow="overflow"/>
                </a:tc>
                <a:tc>
                  <a:txBody>
                    <a:bodyPr/>
                    <a:lstStyle/>
                    <a:p>
                      <a:pPr lvl="0" algn="l">
                        <a:defRPr sz="1800" b="0"/>
                      </a:pPr>
                      <a:r>
                        <a:rPr sz="1100">
                          <a:sym typeface="Calibri"/>
                        </a:rPr>
                        <a:t>S. Begin-Beach Sand Work (1/2 payment)</a:t>
                      </a:r>
                    </a:p>
                  </a:txBody>
                  <a:tcPr marL="0" marR="0" marT="0" marB="0" horzOverflow="overflow"/>
                </a:tc>
                <a:tc>
                  <a:txBody>
                    <a:bodyPr/>
                    <a:lstStyle/>
                    <a:p>
                      <a:pPr lvl="0" algn="l">
                        <a:defRPr sz="1800" b="0"/>
                      </a:pPr>
                      <a:r>
                        <a:rPr sz="1100">
                          <a:sym typeface="Calibri"/>
                        </a:rPr>
                        <a:t>$325.00</a:t>
                      </a:r>
                    </a:p>
                  </a:txBody>
                  <a:tcPr marL="0" marR="0" marT="0" marB="0" horzOverflow="overflow"/>
                </a:tc>
                <a:tc>
                  <a:txBody>
                    <a:bodyPr/>
                    <a:lstStyle/>
                    <a:p>
                      <a:pPr lvl="0" algn="l">
                        <a:defRPr sz="1800" b="0"/>
                      </a:pPr>
                      <a:r>
                        <a:rPr sz="1100">
                          <a:sym typeface="Calibri"/>
                        </a:rPr>
                        <a:t>$56,202.86</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4/15/13</a:t>
                      </a:r>
                    </a:p>
                  </a:txBody>
                  <a:tcPr marL="0" marR="0" marT="0" marB="0" horzOverflow="overflow"/>
                </a:tc>
                <a:tc>
                  <a:txBody>
                    <a:bodyPr/>
                    <a:lstStyle/>
                    <a:p>
                      <a:pPr lvl="0" algn="l">
                        <a:defRPr sz="1800" b="0"/>
                      </a:pPr>
                      <a:r>
                        <a:rPr sz="1100">
                          <a:sym typeface="Calibri"/>
                        </a:rPr>
                        <a:t>B. Buoniconti-Beach Sand Work (1/2 payment)</a:t>
                      </a:r>
                    </a:p>
                  </a:txBody>
                  <a:tcPr marL="0" marR="0" marT="0" marB="0" horzOverflow="overflow"/>
                </a:tc>
                <a:tc>
                  <a:txBody>
                    <a:bodyPr/>
                    <a:lstStyle/>
                    <a:p>
                      <a:pPr lvl="0" algn="l">
                        <a:defRPr sz="1800" b="0"/>
                      </a:pPr>
                      <a:r>
                        <a:rPr sz="1100">
                          <a:sym typeface="Calibri"/>
                        </a:rPr>
                        <a:t>$100.00</a:t>
                      </a:r>
                    </a:p>
                  </a:txBody>
                  <a:tcPr marL="0" marR="0" marT="0" marB="0" horzOverflow="overflow"/>
                </a:tc>
                <a:tc>
                  <a:txBody>
                    <a:bodyPr/>
                    <a:lstStyle/>
                    <a:p>
                      <a:pPr lvl="0" algn="l">
                        <a:defRPr sz="1800" b="0"/>
                      </a:pPr>
                      <a:r>
                        <a:rPr sz="1100">
                          <a:sym typeface="Calibri"/>
                        </a:rPr>
                        <a:t>$56,102.86</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4/15/13</a:t>
                      </a:r>
                    </a:p>
                  </a:txBody>
                  <a:tcPr marL="0" marR="0" marT="0" marB="0" horzOverflow="overflow"/>
                </a:tc>
                <a:tc>
                  <a:txBody>
                    <a:bodyPr/>
                    <a:lstStyle/>
                    <a:p>
                      <a:pPr lvl="0" algn="l">
                        <a:defRPr sz="1800" b="0"/>
                      </a:pPr>
                      <a:r>
                        <a:rPr sz="1100">
                          <a:sym typeface="Calibri"/>
                        </a:rPr>
                        <a:t>Graves-Beach Sand</a:t>
                      </a:r>
                    </a:p>
                  </a:txBody>
                  <a:tcPr marL="0" marR="0" marT="0" marB="0" horzOverflow="overflow"/>
                </a:tc>
                <a:tc>
                  <a:txBody>
                    <a:bodyPr/>
                    <a:lstStyle/>
                    <a:p>
                      <a:pPr lvl="0" algn="l">
                        <a:defRPr sz="1800" b="0"/>
                      </a:pPr>
                      <a:r>
                        <a:rPr sz="1100">
                          <a:sym typeface="Calibri"/>
                        </a:rPr>
                        <a:t>$383.80</a:t>
                      </a:r>
                    </a:p>
                  </a:txBody>
                  <a:tcPr marL="0" marR="0" marT="0" marB="0" horzOverflow="overflow"/>
                </a:tc>
                <a:tc>
                  <a:txBody>
                    <a:bodyPr/>
                    <a:lstStyle/>
                    <a:p>
                      <a:pPr lvl="0" algn="l">
                        <a:defRPr sz="1800" b="0"/>
                      </a:pPr>
                      <a:r>
                        <a:rPr sz="1100">
                          <a:sym typeface="Calibri"/>
                        </a:rPr>
                        <a:t>$55,719.06</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4/18/13</a:t>
                      </a:r>
                    </a:p>
                  </a:txBody>
                  <a:tcPr marL="0" marR="0" marT="0" marB="0" horzOverflow="overflow"/>
                </a:tc>
                <a:tc>
                  <a:txBody>
                    <a:bodyPr/>
                    <a:lstStyle/>
                    <a:p>
                      <a:pPr lvl="0" algn="l">
                        <a:defRPr sz="1800" b="0"/>
                      </a:pPr>
                      <a:r>
                        <a:rPr sz="1100">
                          <a:sym typeface="Calibri"/>
                        </a:rPr>
                        <a:t>S. Begin-Beach Sand Work (final payment)</a:t>
                      </a:r>
                    </a:p>
                  </a:txBody>
                  <a:tcPr marL="0" marR="0" marT="0" marB="0" horzOverflow="overflow"/>
                </a:tc>
                <a:tc>
                  <a:txBody>
                    <a:bodyPr/>
                    <a:lstStyle/>
                    <a:p>
                      <a:pPr lvl="0" algn="l">
                        <a:defRPr sz="1800" b="0"/>
                      </a:pPr>
                      <a:r>
                        <a:rPr sz="1100">
                          <a:sym typeface="Calibri"/>
                        </a:rPr>
                        <a:t>$325.00</a:t>
                      </a:r>
                    </a:p>
                  </a:txBody>
                  <a:tcPr marL="0" marR="0" marT="0" marB="0" horzOverflow="overflow"/>
                </a:tc>
                <a:tc>
                  <a:txBody>
                    <a:bodyPr/>
                    <a:lstStyle/>
                    <a:p>
                      <a:pPr lvl="0" algn="l">
                        <a:defRPr sz="1800" b="0"/>
                      </a:pPr>
                      <a:r>
                        <a:rPr sz="1100">
                          <a:sym typeface="Calibri"/>
                        </a:rPr>
                        <a:t>$55,394.06</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4/18/13</a:t>
                      </a:r>
                    </a:p>
                  </a:txBody>
                  <a:tcPr marL="0" marR="0" marT="0" marB="0" horzOverflow="overflow"/>
                </a:tc>
                <a:tc>
                  <a:txBody>
                    <a:bodyPr/>
                    <a:lstStyle/>
                    <a:p>
                      <a:pPr lvl="0" algn="l">
                        <a:defRPr sz="1800" b="0"/>
                      </a:pPr>
                      <a:r>
                        <a:rPr sz="1100">
                          <a:sym typeface="Calibri"/>
                        </a:rPr>
                        <a:t>B. Buoniconti-Beach Sand Work (final payment)</a:t>
                      </a:r>
                    </a:p>
                  </a:txBody>
                  <a:tcPr marL="0" marR="0" marT="0" marB="0" horzOverflow="overflow"/>
                </a:tc>
                <a:tc>
                  <a:txBody>
                    <a:bodyPr/>
                    <a:lstStyle/>
                    <a:p>
                      <a:pPr lvl="0" algn="l">
                        <a:defRPr sz="1800" b="0"/>
                      </a:pPr>
                      <a:r>
                        <a:rPr sz="1100">
                          <a:sym typeface="Calibri"/>
                        </a:rPr>
                        <a:t>$75.00</a:t>
                      </a:r>
                    </a:p>
                  </a:txBody>
                  <a:tcPr marL="0" marR="0" marT="0" marB="0" horzOverflow="overflow"/>
                </a:tc>
                <a:tc>
                  <a:txBody>
                    <a:bodyPr/>
                    <a:lstStyle/>
                    <a:p>
                      <a:pPr lvl="0" algn="l">
                        <a:defRPr sz="1800" b="0"/>
                      </a:pPr>
                      <a:r>
                        <a:rPr sz="1100">
                          <a:sym typeface="Calibri"/>
                        </a:rPr>
                        <a:t>$55,319.06</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5/10/13</a:t>
                      </a:r>
                    </a:p>
                  </a:txBody>
                  <a:tcPr marL="0" marR="0" marT="0" marB="0" horzOverflow="overflow"/>
                </a:tc>
                <a:tc>
                  <a:txBody>
                    <a:bodyPr/>
                    <a:lstStyle/>
                    <a:p>
                      <a:pPr lvl="0" algn="l">
                        <a:defRPr sz="1800" b="0"/>
                      </a:pPr>
                      <a:r>
                        <a:rPr sz="1100">
                          <a:sym typeface="Calibri"/>
                        </a:rPr>
                        <a:t>Tighe &amp; Bond-Dam Engineering Study</a:t>
                      </a:r>
                    </a:p>
                  </a:txBody>
                  <a:tcPr marL="0" marR="0" marT="0" marB="0" horzOverflow="overflow"/>
                </a:tc>
                <a:tc>
                  <a:txBody>
                    <a:bodyPr/>
                    <a:lstStyle/>
                    <a:p>
                      <a:pPr lvl="0" algn="l">
                        <a:defRPr sz="1800" b="0"/>
                      </a:pPr>
                      <a:r>
                        <a:rPr sz="1100">
                          <a:sym typeface="Calibri"/>
                        </a:rPr>
                        <a:t>$390.00</a:t>
                      </a:r>
                    </a:p>
                  </a:txBody>
                  <a:tcPr marL="0" marR="0" marT="0" marB="0" horzOverflow="overflow"/>
                </a:tc>
                <a:tc>
                  <a:txBody>
                    <a:bodyPr/>
                    <a:lstStyle/>
                    <a:p>
                      <a:pPr lvl="0" algn="l">
                        <a:defRPr sz="1800" b="0"/>
                      </a:pPr>
                      <a:r>
                        <a:rPr sz="1100">
                          <a:sym typeface="Calibri"/>
                        </a:rPr>
                        <a:t>$54,929.06</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5/15/13</a:t>
                      </a:r>
                    </a:p>
                  </a:txBody>
                  <a:tcPr marL="0" marR="0" marT="0" marB="0" horzOverflow="overflow"/>
                </a:tc>
                <a:tc>
                  <a:txBody>
                    <a:bodyPr/>
                    <a:lstStyle/>
                    <a:p>
                      <a:pPr lvl="0" algn="l">
                        <a:defRPr sz="1800" b="0"/>
                      </a:pPr>
                      <a:r>
                        <a:rPr sz="1100">
                          <a:sym typeface="Calibri"/>
                        </a:rPr>
                        <a:t>NE Backyards - Beach Play-set</a:t>
                      </a:r>
                    </a:p>
                  </a:txBody>
                  <a:tcPr marL="0" marR="0" marT="0" marB="0" horzOverflow="overflow"/>
                </a:tc>
                <a:tc>
                  <a:txBody>
                    <a:bodyPr/>
                    <a:lstStyle/>
                    <a:p>
                      <a:pPr lvl="0" algn="l">
                        <a:defRPr sz="1800" b="0"/>
                      </a:pPr>
                      <a:r>
                        <a:rPr sz="1100">
                          <a:sym typeface="Calibri"/>
                        </a:rPr>
                        <a:t>$2,857.06</a:t>
                      </a:r>
                    </a:p>
                  </a:txBody>
                  <a:tcPr marL="0" marR="0" marT="0" marB="0" horzOverflow="overflow"/>
                </a:tc>
                <a:tc>
                  <a:txBody>
                    <a:bodyPr/>
                    <a:lstStyle/>
                    <a:p>
                      <a:pPr lvl="0" algn="l">
                        <a:defRPr sz="1800" b="0"/>
                      </a:pPr>
                      <a:r>
                        <a:rPr sz="1100">
                          <a:sym typeface="Calibri"/>
                        </a:rPr>
                        <a:t>$52,072.00</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5/21/13</a:t>
                      </a:r>
                    </a:p>
                  </a:txBody>
                  <a:tcPr marL="0" marR="0" marT="0" marB="0" horzOverflow="overflow"/>
                </a:tc>
                <a:tc>
                  <a:txBody>
                    <a:bodyPr/>
                    <a:lstStyle/>
                    <a:p>
                      <a:pPr lvl="0" algn="l">
                        <a:defRPr sz="1800" b="0"/>
                      </a:pPr>
                      <a:r>
                        <a:rPr sz="1100">
                          <a:sym typeface="Calibri"/>
                        </a:rPr>
                        <a:t>Tighe &amp; Bond-Dam Engineering Study </a:t>
                      </a:r>
                    </a:p>
                  </a:txBody>
                  <a:tcPr marL="0" marR="0" marT="0" marB="0" horzOverflow="overflow"/>
                </a:tc>
                <a:tc>
                  <a:txBody>
                    <a:bodyPr/>
                    <a:lstStyle/>
                    <a:p>
                      <a:pPr lvl="0" algn="l">
                        <a:defRPr sz="1800" b="0"/>
                      </a:pPr>
                      <a:r>
                        <a:rPr sz="1100">
                          <a:sym typeface="Calibri"/>
                        </a:rPr>
                        <a:t>$2,700.00</a:t>
                      </a:r>
                    </a:p>
                  </a:txBody>
                  <a:tcPr marL="0" marR="0" marT="0" marB="0" horzOverflow="overflow"/>
                </a:tc>
                <a:tc>
                  <a:txBody>
                    <a:bodyPr/>
                    <a:lstStyle/>
                    <a:p>
                      <a:pPr lvl="0" algn="l">
                        <a:defRPr sz="1800" b="0"/>
                      </a:pPr>
                      <a:r>
                        <a:rPr sz="1100">
                          <a:sym typeface="Calibri"/>
                        </a:rPr>
                        <a:t>$49,372.00</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7/22/13</a:t>
                      </a:r>
                    </a:p>
                  </a:txBody>
                  <a:tcPr marL="0" marR="0" marT="0" marB="0" horzOverflow="overflow"/>
                </a:tc>
                <a:tc>
                  <a:txBody>
                    <a:bodyPr/>
                    <a:lstStyle/>
                    <a:p>
                      <a:pPr lvl="0" algn="l">
                        <a:defRPr sz="1800" b="0"/>
                      </a:pPr>
                      <a:r>
                        <a:rPr sz="1100">
                          <a:sym typeface="Calibri"/>
                        </a:rPr>
                        <a:t>Tighe &amp; Bond-Dam Engineering Study</a:t>
                      </a:r>
                    </a:p>
                  </a:txBody>
                  <a:tcPr marL="0" marR="0" marT="0" marB="0" horzOverflow="overflow"/>
                </a:tc>
                <a:tc>
                  <a:txBody>
                    <a:bodyPr/>
                    <a:lstStyle/>
                    <a:p>
                      <a:pPr lvl="0" algn="l">
                        <a:defRPr sz="1800" b="0"/>
                      </a:pPr>
                      <a:r>
                        <a:rPr sz="1100">
                          <a:sym typeface="Calibri"/>
                        </a:rPr>
                        <a:t>$1,620.00</a:t>
                      </a:r>
                    </a:p>
                  </a:txBody>
                  <a:tcPr marL="0" marR="0" marT="0" marB="0" horzOverflow="overflow"/>
                </a:tc>
                <a:tc>
                  <a:txBody>
                    <a:bodyPr/>
                    <a:lstStyle/>
                    <a:p>
                      <a:pPr lvl="0" algn="l">
                        <a:defRPr sz="1800" b="0"/>
                      </a:pPr>
                      <a:r>
                        <a:rPr sz="1100">
                          <a:sym typeface="Calibri"/>
                        </a:rPr>
                        <a:t>$47,752.00</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12/6/13</a:t>
                      </a:r>
                    </a:p>
                  </a:txBody>
                  <a:tcPr marL="0" marR="0" marT="0" marB="0" horzOverflow="overflow"/>
                </a:tc>
                <a:tc>
                  <a:txBody>
                    <a:bodyPr/>
                    <a:lstStyle/>
                    <a:p>
                      <a:pPr lvl="0" algn="l">
                        <a:defRPr sz="1800" b="0"/>
                      </a:pPr>
                      <a:r>
                        <a:rPr sz="1100">
                          <a:sym typeface="Calibri"/>
                        </a:rPr>
                        <a:t>Gagne Pump Co-Lodge Pump Repair</a:t>
                      </a:r>
                    </a:p>
                  </a:txBody>
                  <a:tcPr marL="0" marR="0" marT="0" marB="0" horzOverflow="overflow"/>
                </a:tc>
                <a:tc>
                  <a:txBody>
                    <a:bodyPr/>
                    <a:lstStyle/>
                    <a:p>
                      <a:pPr lvl="0" algn="l">
                        <a:defRPr sz="1800" b="0"/>
                      </a:pPr>
                      <a:r>
                        <a:rPr sz="1100">
                          <a:sym typeface="Calibri"/>
                        </a:rPr>
                        <a:t>$222.00</a:t>
                      </a:r>
                    </a:p>
                  </a:txBody>
                  <a:tcPr marL="0" marR="0" marT="0" marB="0" horzOverflow="overflow"/>
                </a:tc>
                <a:tc>
                  <a:txBody>
                    <a:bodyPr/>
                    <a:lstStyle/>
                    <a:p>
                      <a:pPr lvl="0" algn="l">
                        <a:defRPr sz="1800" b="0"/>
                      </a:pPr>
                      <a:r>
                        <a:rPr sz="1100">
                          <a:sym typeface="Calibri"/>
                        </a:rPr>
                        <a:t>$47,530.00</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1/8/14</a:t>
                      </a:r>
                    </a:p>
                  </a:txBody>
                  <a:tcPr marL="0" marR="0" marT="0" marB="0" horzOverflow="overflow"/>
                </a:tc>
                <a:tc>
                  <a:txBody>
                    <a:bodyPr/>
                    <a:lstStyle/>
                    <a:p>
                      <a:pPr lvl="0" algn="l">
                        <a:defRPr sz="1800" b="0"/>
                      </a:pPr>
                      <a:r>
                        <a:rPr sz="1100">
                          <a:sym typeface="Calibri"/>
                        </a:rPr>
                        <a:t>Tighe &amp; Bond-Dam Engineering Study</a:t>
                      </a:r>
                    </a:p>
                  </a:txBody>
                  <a:tcPr marL="0" marR="0" marT="0" marB="0" horzOverflow="overflow"/>
                </a:tc>
                <a:tc>
                  <a:txBody>
                    <a:bodyPr/>
                    <a:lstStyle/>
                    <a:p>
                      <a:pPr lvl="0" algn="l">
                        <a:defRPr sz="1800" b="0"/>
                      </a:pPr>
                      <a:r>
                        <a:rPr sz="1100">
                          <a:sym typeface="Calibri"/>
                        </a:rPr>
                        <a:t>$1,370.00</a:t>
                      </a:r>
                    </a:p>
                  </a:txBody>
                  <a:tcPr marL="0" marR="0" marT="0" marB="0" horzOverflow="overflow"/>
                </a:tc>
                <a:tc>
                  <a:txBody>
                    <a:bodyPr/>
                    <a:lstStyle/>
                    <a:p>
                      <a:pPr lvl="0" algn="l">
                        <a:defRPr sz="1800" b="0"/>
                      </a:pPr>
                      <a:r>
                        <a:rPr sz="1100">
                          <a:sym typeface="Calibri"/>
                        </a:rPr>
                        <a:t>$46,160.00</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3/9/14</a:t>
                      </a:r>
                    </a:p>
                  </a:txBody>
                  <a:tcPr marL="0" marR="0" marT="0" marB="0" horzOverflow="overflow"/>
                </a:tc>
                <a:tc>
                  <a:txBody>
                    <a:bodyPr/>
                    <a:lstStyle/>
                    <a:p>
                      <a:pPr lvl="0" algn="l">
                        <a:defRPr sz="1800" b="0"/>
                      </a:pPr>
                      <a:r>
                        <a:rPr sz="1100">
                          <a:sym typeface="Calibri"/>
                        </a:rPr>
                        <a:t>Atty. Feeds Matthew Campobasso, Esq.</a:t>
                      </a:r>
                    </a:p>
                  </a:txBody>
                  <a:tcPr marL="0" marR="0" marT="0" marB="0" horzOverflow="overflow"/>
                </a:tc>
                <a:tc>
                  <a:txBody>
                    <a:bodyPr/>
                    <a:lstStyle/>
                    <a:p>
                      <a:pPr lvl="0" algn="l">
                        <a:defRPr sz="1800" b="0"/>
                      </a:pPr>
                      <a:r>
                        <a:rPr sz="1100">
                          <a:sym typeface="Calibri"/>
                        </a:rPr>
                        <a:t>$900.00</a:t>
                      </a:r>
                    </a:p>
                  </a:txBody>
                  <a:tcPr marL="0" marR="0" marT="0" marB="0" horzOverflow="overflow"/>
                </a:tc>
                <a:tc>
                  <a:txBody>
                    <a:bodyPr/>
                    <a:lstStyle/>
                    <a:p>
                      <a:pPr lvl="0" algn="l">
                        <a:defRPr sz="1800" b="0"/>
                      </a:pPr>
                      <a:r>
                        <a:rPr sz="1100">
                          <a:sym typeface="Calibri"/>
                        </a:rPr>
                        <a:t>$45,260.00</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7/14/14</a:t>
                      </a:r>
                    </a:p>
                  </a:txBody>
                  <a:tcPr marL="0" marR="0" marT="0" marB="0" horzOverflow="overflow"/>
                </a:tc>
                <a:tc>
                  <a:txBody>
                    <a:bodyPr/>
                    <a:lstStyle/>
                    <a:p>
                      <a:pPr lvl="0" algn="l">
                        <a:defRPr sz="1800" b="0"/>
                      </a:pPr>
                      <a:r>
                        <a:rPr sz="1100">
                          <a:sym typeface="Calibri"/>
                        </a:rPr>
                        <a:t>Atty. Fees Brekka &amp; Brekka</a:t>
                      </a:r>
                    </a:p>
                  </a:txBody>
                  <a:tcPr marL="0" marR="0" marT="0" marB="0" horzOverflow="overflow"/>
                </a:tc>
                <a:tc>
                  <a:txBody>
                    <a:bodyPr/>
                    <a:lstStyle/>
                    <a:p>
                      <a:pPr lvl="0" algn="l">
                        <a:defRPr sz="1800" b="0"/>
                      </a:pPr>
                      <a:r>
                        <a:rPr sz="1100">
                          <a:sym typeface="Calibri"/>
                        </a:rPr>
                        <a:t>$2,307.75</a:t>
                      </a:r>
                    </a:p>
                  </a:txBody>
                  <a:tcPr marL="0" marR="0" marT="0" marB="0" horzOverflow="overflow"/>
                </a:tc>
                <a:tc>
                  <a:txBody>
                    <a:bodyPr/>
                    <a:lstStyle/>
                    <a:p>
                      <a:pPr lvl="0" algn="l">
                        <a:defRPr sz="1800" b="0"/>
                      </a:pPr>
                      <a:r>
                        <a:rPr sz="1100">
                          <a:sym typeface="Calibri"/>
                        </a:rPr>
                        <a:t>$42,952.25</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10/26/14</a:t>
                      </a:r>
                    </a:p>
                  </a:txBody>
                  <a:tcPr marL="0" marR="0" marT="0" marB="0" horzOverflow="overflow"/>
                </a:tc>
                <a:tc>
                  <a:txBody>
                    <a:bodyPr/>
                    <a:lstStyle/>
                    <a:p>
                      <a:pPr lvl="0" algn="l">
                        <a:defRPr sz="1800" b="0"/>
                      </a:pPr>
                      <a:r>
                        <a:rPr sz="1100">
                          <a:sym typeface="Calibri"/>
                        </a:rPr>
                        <a:t>B. Brooks-Dam Repair Materials</a:t>
                      </a:r>
                    </a:p>
                  </a:txBody>
                  <a:tcPr marL="0" marR="0" marT="0" marB="0" horzOverflow="overflow"/>
                </a:tc>
                <a:tc>
                  <a:txBody>
                    <a:bodyPr/>
                    <a:lstStyle/>
                    <a:p>
                      <a:pPr lvl="0" algn="l">
                        <a:defRPr sz="1800" b="0"/>
                      </a:pPr>
                      <a:r>
                        <a:rPr sz="1100">
                          <a:sym typeface="Calibri"/>
                        </a:rPr>
                        <a:t>$66.25</a:t>
                      </a:r>
                    </a:p>
                  </a:txBody>
                  <a:tcPr marL="0" marR="0" marT="0" marB="0" horzOverflow="overflow"/>
                </a:tc>
                <a:tc>
                  <a:txBody>
                    <a:bodyPr/>
                    <a:lstStyle/>
                    <a:p>
                      <a:pPr lvl="0" algn="l">
                        <a:defRPr sz="1800" b="0"/>
                      </a:pPr>
                      <a:r>
                        <a:rPr sz="1100">
                          <a:sym typeface="Calibri"/>
                        </a:rPr>
                        <a:t>$42,886.00</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11/4/14</a:t>
                      </a:r>
                    </a:p>
                  </a:txBody>
                  <a:tcPr marL="0" marR="0" marT="0" marB="0" horzOverflow="overflow"/>
                </a:tc>
                <a:tc>
                  <a:txBody>
                    <a:bodyPr/>
                    <a:lstStyle/>
                    <a:p>
                      <a:pPr lvl="0" algn="l">
                        <a:defRPr sz="1800" b="0"/>
                      </a:pPr>
                      <a:r>
                        <a:rPr sz="1100">
                          <a:sym typeface="Calibri"/>
                        </a:rPr>
                        <a:t>B. Brooks-Dam Repair Materials</a:t>
                      </a:r>
                    </a:p>
                  </a:txBody>
                  <a:tcPr marL="0" marR="0" marT="0" marB="0" horzOverflow="overflow"/>
                </a:tc>
                <a:tc>
                  <a:txBody>
                    <a:bodyPr/>
                    <a:lstStyle/>
                    <a:p>
                      <a:pPr lvl="0" algn="l">
                        <a:defRPr sz="1800" b="0"/>
                      </a:pPr>
                      <a:r>
                        <a:rPr sz="1100">
                          <a:sym typeface="Calibri"/>
                        </a:rPr>
                        <a:t>$241.47</a:t>
                      </a:r>
                    </a:p>
                  </a:txBody>
                  <a:tcPr marL="0" marR="0" marT="0" marB="0" horzOverflow="overflow"/>
                </a:tc>
                <a:tc>
                  <a:txBody>
                    <a:bodyPr/>
                    <a:lstStyle/>
                    <a:p>
                      <a:pPr lvl="0" algn="l">
                        <a:defRPr sz="1800" b="0"/>
                      </a:pPr>
                      <a:r>
                        <a:rPr sz="1100">
                          <a:sym typeface="Calibri"/>
                        </a:rPr>
                        <a:t>$42,644.53</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TBD</a:t>
                      </a:r>
                    </a:p>
                  </a:txBody>
                  <a:tcPr marL="0" marR="0" marT="0" marB="0" horzOverflow="overflow"/>
                </a:tc>
                <a:tc>
                  <a:txBody>
                    <a:bodyPr/>
                    <a:lstStyle/>
                    <a:p>
                      <a:pPr lvl="0" algn="l">
                        <a:defRPr sz="1800" b="0"/>
                      </a:pPr>
                      <a:r>
                        <a:rPr sz="1100">
                          <a:sym typeface="Calibri"/>
                        </a:rPr>
                        <a:t>Safety Fencing for Dam</a:t>
                      </a:r>
                    </a:p>
                  </a:txBody>
                  <a:tcPr marL="0" marR="0" marT="0" marB="0" horzOverflow="overflow"/>
                </a:tc>
                <a:tc>
                  <a:txBody>
                    <a:bodyPr/>
                    <a:lstStyle/>
                    <a:p>
                      <a:pPr lvl="0" algn="l">
                        <a:defRPr sz="1800" b="0"/>
                      </a:pPr>
                      <a:r>
                        <a:rPr sz="1100">
                          <a:sym typeface="Calibri"/>
                        </a:rPr>
                        <a:t>$1,700.00</a:t>
                      </a:r>
                    </a:p>
                  </a:txBody>
                  <a:tcPr marL="0" marR="0" marT="0" marB="0" horzOverflow="overflow"/>
                </a:tc>
                <a:tc>
                  <a:txBody>
                    <a:bodyPr/>
                    <a:lstStyle/>
                    <a:p>
                      <a:pPr lvl="0" algn="l">
                        <a:defRPr sz="1800" b="0"/>
                      </a:pPr>
                      <a:r>
                        <a:rPr sz="1100">
                          <a:sym typeface="Calibri"/>
                        </a:rPr>
                        <a:t>$40,944.53</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TBD</a:t>
                      </a:r>
                    </a:p>
                  </a:txBody>
                  <a:tcPr marL="0" marR="0" marT="0" marB="0" horzOverflow="overflow"/>
                </a:tc>
                <a:tc>
                  <a:txBody>
                    <a:bodyPr/>
                    <a:lstStyle/>
                    <a:p>
                      <a:pPr lvl="0" algn="l">
                        <a:defRPr sz="1800" b="0"/>
                      </a:pPr>
                      <a:r>
                        <a:rPr sz="1100">
                          <a:sym typeface="Calibri"/>
                        </a:rPr>
                        <a:t>Beach Sand</a:t>
                      </a:r>
                    </a:p>
                  </a:txBody>
                  <a:tcPr marL="0" marR="0" marT="0" marB="0" horzOverflow="overflow"/>
                </a:tc>
                <a:tc>
                  <a:txBody>
                    <a:bodyPr/>
                    <a:lstStyle/>
                    <a:p>
                      <a:pPr lvl="0" algn="l">
                        <a:defRPr sz="1800" b="0"/>
                      </a:pPr>
                      <a:r>
                        <a:rPr sz="1100">
                          <a:sym typeface="Calibri"/>
                        </a:rPr>
                        <a:t>$400.00</a:t>
                      </a:r>
                    </a:p>
                  </a:txBody>
                  <a:tcPr marL="0" marR="0" marT="0" marB="0" horzOverflow="overflow"/>
                </a:tc>
                <a:tc>
                  <a:txBody>
                    <a:bodyPr/>
                    <a:lstStyle/>
                    <a:p>
                      <a:pPr lvl="0" algn="l">
                        <a:defRPr sz="1800" b="0"/>
                      </a:pPr>
                      <a:r>
                        <a:rPr sz="1100" u="sng">
                          <a:sym typeface="Calibri"/>
                        </a:rPr>
                        <a:t>$40,544.53</a:t>
                      </a:r>
                    </a:p>
                  </a:txBody>
                  <a:tcPr marL="0" marR="0" marT="0" marB="0" horzOverflow="overflow"/>
                </a:tc>
              </a:tr>
              <a:tr h="175152">
                <a:tc>
                  <a:txBody>
                    <a:bodyPr/>
                    <a:lstStyle/>
                    <a:p>
                      <a:pPr lvl="0" algn="l">
                        <a:defRPr sz="1800" b="0" i="0">
                          <a:solidFill>
                            <a:srgbClr val="000000"/>
                          </a:solidFill>
                        </a:defRPr>
                      </a:pPr>
                      <a:r>
                        <a:rPr sz="1100">
                          <a:solidFill>
                            <a:srgbClr val="FFFFFF"/>
                          </a:solidFill>
                          <a:sym typeface="Calibri"/>
                        </a:rPr>
                        <a:t>TBD</a:t>
                      </a:r>
                    </a:p>
                  </a:txBody>
                  <a:tcPr marL="0" marR="0" marT="0" marB="0" horzOverflow="overflow"/>
                </a:tc>
                <a:tc>
                  <a:txBody>
                    <a:bodyPr/>
                    <a:lstStyle/>
                    <a:p>
                      <a:pPr lvl="0" algn="l">
                        <a:defRPr sz="1800" b="0"/>
                      </a:pPr>
                      <a:r>
                        <a:rPr sz="1100">
                          <a:sym typeface="Calibri"/>
                        </a:rPr>
                        <a:t>Swing Set Tent Top Replacement</a:t>
                      </a:r>
                    </a:p>
                  </a:txBody>
                  <a:tcPr marL="0" marR="0" marT="0" marB="0" horzOverflow="overflow">
                    <a:lnB w="12700">
                      <a:miter lim="400000"/>
                    </a:lnB>
                  </a:tcPr>
                </a:tc>
                <a:tc>
                  <a:txBody>
                    <a:bodyPr/>
                    <a:lstStyle/>
                    <a:p>
                      <a:pPr lvl="0" algn="l">
                        <a:defRPr sz="1800" b="0"/>
                      </a:pPr>
                      <a:r>
                        <a:rPr sz="1100">
                          <a:sym typeface="Calibri"/>
                        </a:rPr>
                        <a:t>$199.00</a:t>
                      </a:r>
                    </a:p>
                  </a:txBody>
                  <a:tcPr marL="0" marR="0" marT="0" marB="0" horzOverflow="overflow">
                    <a:lnB w="12700">
                      <a:miter lim="400000"/>
                    </a:lnB>
                  </a:tcPr>
                </a:tc>
                <a:tc>
                  <a:txBody>
                    <a:bodyPr/>
                    <a:lstStyle/>
                    <a:p>
                      <a:pPr lvl="0" algn="l">
                        <a:defRPr sz="1800" b="0"/>
                      </a:pPr>
                      <a:r>
                        <a:rPr sz="1100" u="sng">
                          <a:sym typeface="Calibri"/>
                        </a:rPr>
                        <a:t>$40,345.53</a:t>
                      </a:r>
                    </a:p>
                  </a:txBody>
                  <a:tcPr marL="0" marR="0" marT="0" marB="0" horzOverflow="overflow">
                    <a:lnB w="12700">
                      <a:miter lim="400000"/>
                    </a:lnB>
                  </a:tcPr>
                </a:tc>
              </a:tr>
              <a:tr h="175152">
                <a:tc>
                  <a:txBody>
                    <a:bodyPr/>
                    <a:lstStyle/>
                    <a:p>
                      <a:pPr lvl="0" algn="l">
                        <a:defRPr sz="1100" b="0" i="0">
                          <a:sym typeface="Calibri"/>
                        </a:defRPr>
                      </a:pPr>
                      <a:endParaRPr/>
                    </a:p>
                  </a:txBody>
                  <a:tcPr marL="0" marR="0" marT="0" marB="0" horzOverflow="overflow">
                    <a:lnR w="12700">
                      <a:miter lim="400000"/>
                    </a:lnR>
                  </a:tcPr>
                </a:tc>
                <a:tc>
                  <a:txBody>
                    <a:bodyPr/>
                    <a:lstStyle/>
                    <a:p>
                      <a:pPr lvl="0" algn="l">
                        <a:defRPr sz="1800" b="0"/>
                      </a:pPr>
                      <a:r>
                        <a:rPr sz="1100">
                          <a:sym typeface="Calibri"/>
                        </a:rPr>
                        <a:t>15% Tax Due on Balance Aug 1, 2015 (15%)</a:t>
                      </a:r>
                    </a:p>
                  </a:txBody>
                  <a:tcPr marL="0" marR="0" marT="0" marB="0" horzOverflow="overflow">
                    <a:lnL w="12700">
                      <a:miter lim="400000"/>
                    </a:lnL>
                    <a:lnR w="12700">
                      <a:miter lim="400000"/>
                    </a:lnR>
                    <a:lnT w="12700">
                      <a:miter lim="400000"/>
                    </a:lnT>
                    <a:lnB w="12700">
                      <a:miter lim="400000"/>
                    </a:lnB>
                    <a:solidFill>
                      <a:srgbClr val="DD0806"/>
                    </a:solidFill>
                  </a:tcPr>
                </a:tc>
                <a:tc>
                  <a:txBody>
                    <a:bodyPr/>
                    <a:lstStyle/>
                    <a:p>
                      <a:pPr lvl="0" algn="l">
                        <a:defRPr sz="1100" b="0">
                          <a:sym typeface="Calibri"/>
                        </a:defRPr>
                      </a:pPr>
                      <a:endParaRPr/>
                    </a:p>
                  </a:txBody>
                  <a:tcPr marL="0" marR="0" marT="0" marB="0" horzOverflow="overflow">
                    <a:lnL w="12700">
                      <a:miter lim="400000"/>
                    </a:lnL>
                    <a:lnR w="12700">
                      <a:miter lim="400000"/>
                    </a:lnR>
                    <a:lnT w="12700">
                      <a:miter lim="400000"/>
                    </a:lnT>
                    <a:lnB w="12700">
                      <a:miter lim="400000"/>
                    </a:lnB>
                    <a:solidFill>
                      <a:srgbClr val="DD0806"/>
                    </a:solidFill>
                  </a:tcPr>
                </a:tc>
                <a:tc>
                  <a:txBody>
                    <a:bodyPr/>
                    <a:lstStyle/>
                    <a:p>
                      <a:pPr lvl="0" algn="l">
                        <a:defRPr sz="1800" b="0"/>
                      </a:pPr>
                      <a:r>
                        <a:rPr sz="1100">
                          <a:sym typeface="Calibri"/>
                        </a:rPr>
                        <a:t>$6,081.68</a:t>
                      </a:r>
                    </a:p>
                  </a:txBody>
                  <a:tcPr marL="0" marR="0" marT="0" marB="0" horzOverflow="overflow">
                    <a:lnL w="12700">
                      <a:miter lim="400000"/>
                    </a:lnL>
                    <a:lnR w="12700">
                      <a:miter lim="400000"/>
                    </a:lnR>
                    <a:lnT w="12700">
                      <a:miter lim="400000"/>
                    </a:lnT>
                    <a:lnB w="12700">
                      <a:miter lim="400000"/>
                    </a:lnB>
                    <a:solidFill>
                      <a:srgbClr val="DD0806"/>
                    </a:solidFill>
                  </a:tcPr>
                </a:tc>
              </a:tr>
            </a:tbl>
          </a:graphicData>
        </a:graphic>
      </p:graphicFrame>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62000" y="304800"/>
            <a:ext cx="7772400" cy="1143000"/>
          </a:xfrm>
          <a:prstGeom prst="rect">
            <a:avLst/>
          </a:prstGeom>
        </p:spPr>
        <p:txBody>
          <a:bodyPr>
            <a:normAutofit fontScale="90000"/>
          </a:bodyPr>
          <a:lstStyle>
            <a:lvl1pPr defTabSz="740663">
              <a:defRPr sz="3564" b="1">
                <a:latin typeface="Arial"/>
                <a:ea typeface="Arial"/>
                <a:cs typeface="Arial"/>
                <a:sym typeface="Arial"/>
              </a:defRPr>
            </a:lvl1pPr>
          </a:lstStyle>
          <a:p>
            <a:pPr lvl="0">
              <a:defRPr sz="1800" b="0"/>
            </a:pPr>
            <a:r>
              <a:rPr sz="3564" b="1"/>
              <a:t> Capital Expenditures from Dam Proceeds</a:t>
            </a:r>
          </a:p>
        </p:txBody>
      </p:sp>
      <p:graphicFrame>
        <p:nvGraphicFramePr>
          <p:cNvPr id="134" name="Table 134"/>
          <p:cNvGraphicFramePr/>
          <p:nvPr>
            <p:extLst>
              <p:ext uri="{D42A27DB-BD31-4B8C-83A1-F6EECF244321}">
                <p14:modId xmlns:p14="http://schemas.microsoft.com/office/powerpoint/2010/main" val="2496300842"/>
              </p:ext>
            </p:extLst>
          </p:nvPr>
        </p:nvGraphicFramePr>
        <p:xfrm>
          <a:off x="574297" y="1299755"/>
          <a:ext cx="8217471" cy="5465881"/>
        </p:xfrm>
        <a:graphic>
          <a:graphicData uri="http://schemas.openxmlformats.org/drawingml/2006/table">
            <a:tbl>
              <a:tblPr bandRow="1">
                <a:tableStyleId>{C7B018BB-80A7-4F77-B60F-C8B233D01FF8}</a:tableStyleId>
              </a:tblPr>
              <a:tblGrid>
                <a:gridCol w="4765817"/>
                <a:gridCol w="1725827"/>
                <a:gridCol w="1725827"/>
              </a:tblGrid>
              <a:tr h="443383">
                <a:tc>
                  <a:txBody>
                    <a:bodyPr/>
                    <a:lstStyle/>
                    <a:p>
                      <a:pPr lvl="0" algn="l">
                        <a:defRPr sz="1800" b="0"/>
                      </a:pPr>
                      <a:r>
                        <a:rPr b="1" dirty="0">
                          <a:sym typeface="Calibri"/>
                        </a:rPr>
                        <a:t>Proposed</a:t>
                      </a:r>
                    </a:p>
                  </a:txBody>
                  <a:tcPr marL="63500" marR="63500" marT="63500" marB="63500" horzOverflow="overflow"/>
                </a:tc>
                <a:tc>
                  <a:txBody>
                    <a:bodyPr/>
                    <a:lstStyle/>
                    <a:p>
                      <a:pPr lvl="0" algn="l">
                        <a:defRPr sz="1800">
                          <a:sym typeface="Calibri"/>
                        </a:defRPr>
                      </a:pPr>
                      <a:endParaRPr/>
                    </a:p>
                  </a:txBody>
                  <a:tcPr marL="63500" marR="63500" marT="63500" marB="63500" horzOverflow="overflow"/>
                </a:tc>
                <a:tc>
                  <a:txBody>
                    <a:bodyPr/>
                    <a:lstStyle/>
                    <a:p>
                      <a:pPr lvl="0" algn="l">
                        <a:defRPr sz="1800">
                          <a:sym typeface="Calibri"/>
                        </a:defRPr>
                      </a:pPr>
                      <a:endParaRPr/>
                    </a:p>
                  </a:txBody>
                  <a:tcPr marL="63500" marR="63500" marT="63500" marB="63500" horzOverflow="overflow"/>
                </a:tc>
              </a:tr>
              <a:tr h="443383">
                <a:tc>
                  <a:txBody>
                    <a:bodyPr/>
                    <a:lstStyle/>
                    <a:p>
                      <a:pPr lvl="0" algn="l">
                        <a:defRPr sz="1800" b="0"/>
                      </a:pPr>
                      <a:r>
                        <a:rPr b="1">
                          <a:sym typeface="Calibri"/>
                        </a:rPr>
                        <a:t>Lodge Exterior Brick Repairs
</a:t>
                      </a:r>
                    </a:p>
                  </a:txBody>
                  <a:tcPr marL="63500" marR="63500" marT="63500" marB="63500" horzOverflow="overflow"/>
                </a:tc>
                <a:tc>
                  <a:txBody>
                    <a:bodyPr/>
                    <a:lstStyle/>
                    <a:p>
                      <a:pPr lvl="0">
                        <a:defRPr sz="1800" b="0"/>
                      </a:pPr>
                      <a:r>
                        <a:rPr b="1" dirty="0">
                          <a:sym typeface="Calibri"/>
                        </a:rPr>
                        <a:t>$2,000.00</a:t>
                      </a:r>
                    </a:p>
                  </a:txBody>
                  <a:tcPr marL="63500" marR="63500" marT="63500" marB="63500" horzOverflow="overflow"/>
                </a:tc>
                <a:tc>
                  <a:txBody>
                    <a:bodyPr/>
                    <a:lstStyle/>
                    <a:p>
                      <a:pPr lvl="0">
                        <a:defRPr sz="1800">
                          <a:sym typeface="Calibri"/>
                        </a:defRPr>
                      </a:pPr>
                      <a:endParaRPr/>
                    </a:p>
                  </a:txBody>
                  <a:tcPr marL="63500" marR="63500" marT="63500" marB="63500" horzOverflow="overflow"/>
                </a:tc>
              </a:tr>
              <a:tr h="443383">
                <a:tc>
                  <a:txBody>
                    <a:bodyPr/>
                    <a:lstStyle/>
                    <a:p>
                      <a:pPr lvl="0" algn="l">
                        <a:defRPr sz="1800" b="0"/>
                      </a:pPr>
                      <a:r>
                        <a:rPr b="1">
                          <a:sym typeface="Calibri"/>
                        </a:rPr>
                        <a:t>Pond Chemical Treatments
</a:t>
                      </a:r>
                    </a:p>
                  </a:txBody>
                  <a:tcPr marL="63500" marR="63500" marT="63500" marB="63500" horzOverflow="overflow"/>
                </a:tc>
                <a:tc>
                  <a:txBody>
                    <a:bodyPr/>
                    <a:lstStyle/>
                    <a:p>
                      <a:pPr lvl="0">
                        <a:defRPr sz="1800" b="0"/>
                      </a:pPr>
                      <a:r>
                        <a:rPr b="1">
                          <a:sym typeface="Calibri"/>
                        </a:rPr>
                        <a:t>$2,250.00</a:t>
                      </a:r>
                    </a:p>
                  </a:txBody>
                  <a:tcPr marL="63500" marR="63500" marT="63500" marB="63500" horzOverflow="overflow"/>
                </a:tc>
                <a:tc>
                  <a:txBody>
                    <a:bodyPr/>
                    <a:lstStyle/>
                    <a:p>
                      <a:pPr lvl="0">
                        <a:defRPr sz="1800">
                          <a:sym typeface="Calibri"/>
                        </a:defRPr>
                      </a:pPr>
                      <a:endParaRPr/>
                    </a:p>
                  </a:txBody>
                  <a:tcPr marL="63500" marR="63500" marT="63500" marB="63500" horzOverflow="overflow"/>
                </a:tc>
              </a:tr>
              <a:tr h="443383">
                <a:tc>
                  <a:txBody>
                    <a:bodyPr/>
                    <a:lstStyle/>
                    <a:p>
                      <a:pPr lvl="0" algn="l">
                        <a:defRPr sz="1800" b="0"/>
                      </a:pPr>
                      <a:r>
                        <a:rPr b="1">
                          <a:sym typeface="Calibri"/>
                        </a:rPr>
                        <a:t>Lodge &amp; 2 Sheds Roof Repairs</a:t>
                      </a:r>
                    </a:p>
                  </a:txBody>
                  <a:tcPr marL="63500" marR="63500" marT="63500" marB="63500" horzOverflow="overflow"/>
                </a:tc>
                <a:tc>
                  <a:txBody>
                    <a:bodyPr/>
                    <a:lstStyle/>
                    <a:p>
                      <a:pPr lvl="0">
                        <a:defRPr sz="1800" b="0"/>
                      </a:pPr>
                      <a:r>
                        <a:rPr b="1">
                          <a:sym typeface="Calibri"/>
                        </a:rPr>
                        <a:t>$7,000.00</a:t>
                      </a:r>
                    </a:p>
                  </a:txBody>
                  <a:tcPr marL="63500" marR="63500" marT="63500" marB="63500" horzOverflow="overflow"/>
                </a:tc>
                <a:tc>
                  <a:txBody>
                    <a:bodyPr/>
                    <a:lstStyle/>
                    <a:p>
                      <a:pPr lvl="0">
                        <a:defRPr sz="1800">
                          <a:sym typeface="Calibri"/>
                        </a:defRPr>
                      </a:pPr>
                      <a:endParaRPr/>
                    </a:p>
                  </a:txBody>
                  <a:tcPr marL="63500" marR="63500" marT="63500" marB="63500" horzOverflow="overflow"/>
                </a:tc>
              </a:tr>
              <a:tr h="443383">
                <a:tc>
                  <a:txBody>
                    <a:bodyPr/>
                    <a:lstStyle/>
                    <a:p>
                      <a:pPr lvl="0" algn="l">
                        <a:defRPr sz="1800">
                          <a:sym typeface="Calibri"/>
                        </a:defRPr>
                      </a:pPr>
                      <a:endParaRPr/>
                    </a:p>
                  </a:txBody>
                  <a:tcPr marL="63500" marR="63500" marT="63500" marB="63500" horzOverflow="overflow"/>
                </a:tc>
                <a:tc>
                  <a:txBody>
                    <a:bodyPr/>
                    <a:lstStyle/>
                    <a:p>
                      <a:pPr lvl="0">
                        <a:defRPr sz="1800">
                          <a:sym typeface="Calibri"/>
                        </a:defRPr>
                      </a:pPr>
                      <a:endParaRPr/>
                    </a:p>
                  </a:txBody>
                  <a:tcPr marL="63500" marR="63500" marT="63500" marB="63500" horzOverflow="overflow"/>
                </a:tc>
                <a:tc>
                  <a:txBody>
                    <a:bodyPr/>
                    <a:lstStyle/>
                    <a:p>
                      <a:pPr lvl="0">
                        <a:defRPr sz="1800">
                          <a:sym typeface="Calibri"/>
                        </a:defRPr>
                      </a:pPr>
                      <a:endParaRPr/>
                    </a:p>
                  </a:txBody>
                  <a:tcPr marL="63500" marR="63500" marT="63500" marB="63500" horzOverflow="overflow"/>
                </a:tc>
              </a:tr>
              <a:tr h="443383">
                <a:tc>
                  <a:txBody>
                    <a:bodyPr/>
                    <a:lstStyle/>
                    <a:p>
                      <a:pPr lvl="0" algn="l">
                        <a:defRPr sz="1800" b="0"/>
                      </a:pPr>
                      <a:r>
                        <a:rPr sz="2000" b="1">
                          <a:sym typeface="Calibri"/>
                        </a:rPr>
                        <a:t>TOTAL CAPITAL EXPENDITURES </a:t>
                      </a:r>
                    </a:p>
                  </a:txBody>
                  <a:tcPr marL="63500" marR="63500" marT="63500" marB="63500" horzOverflow="overflow"/>
                </a:tc>
                <a:tc>
                  <a:txBody>
                    <a:bodyPr/>
                    <a:lstStyle/>
                    <a:p>
                      <a:pPr lvl="0">
                        <a:defRPr sz="1800" b="0"/>
                      </a:pPr>
                      <a:r>
                        <a:rPr b="1">
                          <a:sym typeface="Calibri"/>
                        </a:rPr>
                        <a:t>$11,250.00</a:t>
                      </a:r>
                    </a:p>
                  </a:txBody>
                  <a:tcPr marL="63500" marR="63500" marT="63500" marB="63500" horzOverflow="overflow"/>
                </a:tc>
                <a:tc>
                  <a:txBody>
                    <a:bodyPr/>
                    <a:lstStyle/>
                    <a:p>
                      <a:pPr lvl="0">
                        <a:defRPr sz="1800" b="0"/>
                      </a:pPr>
                      <a:r>
                        <a:rPr b="1">
                          <a:sym typeface="Calibri"/>
                        </a:rPr>
                        <a:t>$11,250.00</a:t>
                      </a:r>
                    </a:p>
                  </a:txBody>
                  <a:tcPr marL="63500" marR="63500" marT="63500" marB="63500" horzOverflow="overflow"/>
                </a:tc>
              </a:tr>
              <a:tr h="443383">
                <a:tc>
                  <a:txBody>
                    <a:bodyPr/>
                    <a:lstStyle/>
                    <a:p>
                      <a:pPr lvl="0" algn="l">
                        <a:defRPr sz="1800">
                          <a:sym typeface="Calibri"/>
                        </a:defRPr>
                      </a:pPr>
                      <a:endParaRPr/>
                    </a:p>
                  </a:txBody>
                  <a:tcPr marL="63500" marR="63500" marT="63500" marB="63500" horzOverflow="overflow"/>
                </a:tc>
                <a:tc>
                  <a:txBody>
                    <a:bodyPr/>
                    <a:lstStyle/>
                    <a:p>
                      <a:pPr lvl="0">
                        <a:defRPr sz="1800">
                          <a:sym typeface="Calibri"/>
                        </a:defRPr>
                      </a:pPr>
                      <a:endParaRPr/>
                    </a:p>
                  </a:txBody>
                  <a:tcPr marL="63500" marR="63500" marT="63500" marB="63500" horzOverflow="overflow"/>
                </a:tc>
                <a:tc>
                  <a:txBody>
                    <a:bodyPr/>
                    <a:lstStyle/>
                    <a:p>
                      <a:pPr lvl="0">
                        <a:defRPr sz="1800">
                          <a:sym typeface="Calibri"/>
                        </a:defRPr>
                      </a:pPr>
                      <a:endParaRPr/>
                    </a:p>
                  </a:txBody>
                  <a:tcPr marL="63500" marR="63500" marT="63500" marB="63500" horzOverflow="overflow"/>
                </a:tc>
              </a:tr>
              <a:tr h="673100">
                <a:tc>
                  <a:txBody>
                    <a:bodyPr/>
                    <a:lstStyle/>
                    <a:p>
                      <a:pPr lvl="0" algn="l">
                        <a:defRPr sz="1800" b="0"/>
                      </a:pPr>
                      <a:r>
                        <a:rPr sz="2000" b="1">
                          <a:sym typeface="Calibri"/>
                        </a:rPr>
                        <a:t>PROCEEDS BALANCE AFTER PROPOSED IMPROVEMENTS </a:t>
                      </a:r>
                    </a:p>
                  </a:txBody>
                  <a:tcPr marL="63500" marR="63500" marT="63500" marB="63500" horzOverflow="overflow"/>
                </a:tc>
                <a:tc>
                  <a:txBody>
                    <a:bodyPr/>
                    <a:lstStyle/>
                    <a:p>
                      <a:pPr lvl="0">
                        <a:defRPr sz="1800">
                          <a:sym typeface="Calibri"/>
                        </a:defRPr>
                      </a:pPr>
                      <a:endParaRPr/>
                    </a:p>
                  </a:txBody>
                  <a:tcPr marL="63500" marR="63500" marT="63500" marB="63500" horzOverflow="overflow"/>
                </a:tc>
                <a:tc>
                  <a:txBody>
                    <a:bodyPr/>
                    <a:lstStyle/>
                    <a:p>
                      <a:pPr lvl="0">
                        <a:defRPr sz="1800" b="0"/>
                      </a:pPr>
                      <a:r>
                        <a:rPr b="1">
                          <a:sym typeface="Calibri"/>
                        </a:rPr>
                        <a:t>$29,294.53</a:t>
                      </a:r>
                    </a:p>
                  </a:txBody>
                  <a:tcPr marL="63500" marR="63500" marT="63500" marB="63500" horzOverflow="overflow"/>
                </a:tc>
              </a:tr>
              <a:tr h="443383">
                <a:tc>
                  <a:txBody>
                    <a:bodyPr/>
                    <a:lstStyle/>
                    <a:p>
                      <a:pPr lvl="0" algn="l">
                        <a:defRPr sz="1800">
                          <a:sym typeface="Calibri"/>
                        </a:defRPr>
                      </a:pPr>
                      <a:endParaRPr/>
                    </a:p>
                  </a:txBody>
                  <a:tcPr marL="63500" marR="63500" marT="63500" marB="63500" horzOverflow="overflow">
                    <a:lnB w="12700">
                      <a:miter lim="400000"/>
                    </a:lnB>
                  </a:tcPr>
                </a:tc>
                <a:tc>
                  <a:txBody>
                    <a:bodyPr/>
                    <a:lstStyle/>
                    <a:p>
                      <a:pPr lvl="0">
                        <a:defRPr sz="1800">
                          <a:sym typeface="Calibri"/>
                        </a:defRPr>
                      </a:pPr>
                      <a:endParaRPr/>
                    </a:p>
                  </a:txBody>
                  <a:tcPr marL="63500" marR="63500" marT="63500" marB="63500" horzOverflow="overflow">
                    <a:lnB w="12700">
                      <a:miter lim="400000"/>
                    </a:lnB>
                  </a:tcPr>
                </a:tc>
                <a:tc>
                  <a:txBody>
                    <a:bodyPr/>
                    <a:lstStyle/>
                    <a:p>
                      <a:pPr lvl="0">
                        <a:defRPr sz="1800">
                          <a:sym typeface="Calibri"/>
                        </a:defRPr>
                      </a:pPr>
                      <a:endParaRPr/>
                    </a:p>
                  </a:txBody>
                  <a:tcPr marL="63500" marR="63500" marT="63500" marB="63500" horzOverflow="overflow">
                    <a:lnB w="12700">
                      <a:miter lim="400000"/>
                    </a:lnB>
                  </a:tcPr>
                </a:tc>
              </a:tr>
              <a:tr h="443383">
                <a:tc>
                  <a:txBody>
                    <a:bodyPr/>
                    <a:lstStyle/>
                    <a:p>
                      <a:pPr lvl="0" algn="l">
                        <a:defRPr sz="1800" b="0"/>
                      </a:pPr>
                      <a:r>
                        <a:rPr b="1">
                          <a:sym typeface="Calibri"/>
                        </a:rPr>
                        <a:t>15% Tax Due After Proposed Improvements</a:t>
                      </a:r>
                    </a:p>
                  </a:txBody>
                  <a:tcPr marL="63500" marR="63500" marT="63500" marB="63500" horzOverflow="overflow">
                    <a:lnL w="12700">
                      <a:miter lim="400000"/>
                    </a:lnL>
                    <a:lnR w="12700">
                      <a:miter lim="400000"/>
                    </a:lnR>
                    <a:lnT w="12700">
                      <a:miter lim="400000"/>
                    </a:lnT>
                    <a:lnB w="12700">
                      <a:miter lim="400000"/>
                    </a:lnB>
                    <a:solidFill>
                      <a:srgbClr val="DD0806"/>
                    </a:solidFill>
                  </a:tcPr>
                </a:tc>
                <a:tc>
                  <a:txBody>
                    <a:bodyPr/>
                    <a:lstStyle/>
                    <a:p>
                      <a:pPr lvl="0">
                        <a:defRPr sz="1800">
                          <a:sym typeface="Calibri"/>
                        </a:defRPr>
                      </a:pPr>
                      <a:endParaRPr/>
                    </a:p>
                  </a:txBody>
                  <a:tcPr marL="63500" marR="63500" marT="63500" marB="63500" horzOverflow="overflow">
                    <a:lnL w="12700">
                      <a:miter lim="400000"/>
                    </a:lnL>
                    <a:lnR w="12700">
                      <a:miter lim="400000"/>
                    </a:lnR>
                    <a:lnT w="12700">
                      <a:miter lim="400000"/>
                    </a:lnT>
                    <a:lnB w="12700">
                      <a:miter lim="400000"/>
                    </a:lnB>
                    <a:solidFill>
                      <a:srgbClr val="DD0806"/>
                    </a:solidFill>
                  </a:tcPr>
                </a:tc>
                <a:tc>
                  <a:txBody>
                    <a:bodyPr/>
                    <a:lstStyle/>
                    <a:p>
                      <a:pPr lvl="0">
                        <a:defRPr sz="1800" b="0"/>
                      </a:pPr>
                      <a:r>
                        <a:rPr b="1" dirty="0">
                          <a:sym typeface="Calibri"/>
                        </a:rPr>
                        <a:t>$4,394.18</a:t>
                      </a:r>
                    </a:p>
                  </a:txBody>
                  <a:tcPr marL="63500" marR="63500" marT="63500" marB="63500" horzOverflow="overflow">
                    <a:lnL w="12700">
                      <a:miter lim="400000"/>
                    </a:lnL>
                    <a:lnR w="12700">
                      <a:miter lim="400000"/>
                    </a:lnR>
                    <a:lnT w="12700">
                      <a:miter lim="400000"/>
                    </a:lnT>
                    <a:lnB w="12700">
                      <a:miter lim="400000"/>
                    </a:lnB>
                    <a:solidFill>
                      <a:srgbClr val="DD0806"/>
                    </a:solidFill>
                  </a:tcPr>
                </a:tc>
              </a:tr>
            </a:tbl>
          </a:graphicData>
        </a:graphic>
      </p:graphicFrame>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title"/>
          </p:nvPr>
        </p:nvSpPr>
        <p:spPr>
          <a:prstGeom prst="rect">
            <a:avLst/>
          </a:prstGeom>
        </p:spPr>
        <p:txBody>
          <a:bodyPr/>
          <a:lstStyle/>
          <a:p>
            <a:pPr lvl="0">
              <a:defRPr sz="1800"/>
            </a:pPr>
            <a:r>
              <a:rPr sz="4400"/>
              <a:t>Capital Improvements</a:t>
            </a:r>
          </a:p>
        </p:txBody>
      </p:sp>
      <p:sp>
        <p:nvSpPr>
          <p:cNvPr id="137" name="Shape 137"/>
          <p:cNvSpPr>
            <a:spLocks noGrp="1"/>
          </p:cNvSpPr>
          <p:nvPr>
            <p:ph type="body" idx="1"/>
          </p:nvPr>
        </p:nvSpPr>
        <p:spPr>
          <a:prstGeom prst="rect">
            <a:avLst/>
          </a:prstGeom>
        </p:spPr>
        <p:txBody>
          <a:bodyPr/>
          <a:lstStyle/>
          <a:p>
            <a:pPr lvl="0">
              <a:defRPr sz="1800"/>
            </a:pPr>
            <a:r>
              <a:rPr sz="3200"/>
              <a:t>Barn Proceeds</a:t>
            </a:r>
          </a:p>
          <a:p>
            <a:pPr lvl="0">
              <a:defRPr sz="1800"/>
            </a:pPr>
            <a:r>
              <a:rPr sz="3200"/>
              <a:t>Roof Repairs</a:t>
            </a:r>
          </a:p>
          <a:p>
            <a:pPr lvl="0">
              <a:defRPr sz="1800"/>
            </a:pPr>
            <a:r>
              <a:rPr sz="3200"/>
              <a:t>Fencing</a:t>
            </a:r>
          </a:p>
          <a:p>
            <a:pPr lvl="0">
              <a:defRPr sz="1800"/>
            </a:pPr>
            <a:r>
              <a:rPr sz="3200"/>
              <a:t>Sand for the Beach</a:t>
            </a:r>
          </a:p>
          <a:p>
            <a:pPr lvl="0">
              <a:defRPr sz="1800"/>
            </a:pPr>
            <a:r>
              <a:rPr sz="3200"/>
              <a:t>Lodge Exterior Brick Repairs</a:t>
            </a:r>
          </a:p>
          <a:p>
            <a:pPr lvl="0">
              <a:defRPr sz="1800"/>
            </a:pPr>
            <a:r>
              <a:rPr sz="3200"/>
              <a:t>Chimney Repairs</a:t>
            </a:r>
          </a:p>
          <a:p>
            <a:pPr lvl="0">
              <a:defRPr sz="1800"/>
            </a:pPr>
            <a:r>
              <a:rPr sz="3200"/>
              <a:t>Pond</a:t>
            </a:r>
          </a:p>
          <a:p>
            <a:pPr lvl="0">
              <a:defRPr sz="1800"/>
            </a:pPr>
            <a:r>
              <a:rPr sz="3200"/>
              <a:t>Dredging</a:t>
            </a:r>
          </a:p>
        </p:txBody>
      </p:sp>
      <p:sp>
        <p:nvSpPr>
          <p:cNvPr id="138" name="Shape 13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29</a:t>
            </a:fld>
            <a:endParaRPr sz="1200">
              <a:solidFill>
                <a:srgbClr val="888888"/>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xfrm>
            <a:off x="838200" y="152400"/>
            <a:ext cx="7772400" cy="533400"/>
          </a:xfrm>
          <a:prstGeom prst="rect">
            <a:avLst/>
          </a:prstGeom>
        </p:spPr>
        <p:txBody>
          <a:bodyPr>
            <a:normAutofit fontScale="90000"/>
          </a:bodyPr>
          <a:lstStyle>
            <a:lvl1pPr defTabSz="685800">
              <a:defRPr sz="2925"/>
            </a:lvl1pPr>
          </a:lstStyle>
          <a:p>
            <a:pPr lvl="0">
              <a:defRPr sz="1800"/>
            </a:pPr>
            <a:r>
              <a:rPr sz="2925"/>
              <a:t>Agenda</a:t>
            </a:r>
          </a:p>
        </p:txBody>
      </p:sp>
      <p:sp>
        <p:nvSpPr>
          <p:cNvPr id="62" name="Shape 62"/>
          <p:cNvSpPr>
            <a:spLocks noGrp="1"/>
          </p:cNvSpPr>
          <p:nvPr>
            <p:ph type="body" idx="1"/>
          </p:nvPr>
        </p:nvSpPr>
        <p:spPr>
          <a:xfrm>
            <a:off x="457200" y="723900"/>
            <a:ext cx="8229600" cy="5410200"/>
          </a:xfrm>
          <a:prstGeom prst="rect">
            <a:avLst/>
          </a:prstGeom>
        </p:spPr>
        <p:txBody>
          <a:bodyPr>
            <a:normAutofit lnSpcReduction="10000"/>
          </a:bodyPr>
          <a:lstStyle/>
          <a:p>
            <a:pPr marL="308609" lvl="0" indent="-308609" defTabSz="822959">
              <a:spcBef>
                <a:spcPts val="600"/>
              </a:spcBef>
              <a:buClr>
                <a:srgbClr val="376092"/>
              </a:buClr>
              <a:defRPr sz="1800"/>
            </a:pPr>
            <a:r>
              <a:rPr sz="2700" dirty="0"/>
              <a:t>Welcome and Introduction to all Owners</a:t>
            </a:r>
          </a:p>
          <a:p>
            <a:pPr marL="308609" lvl="0" indent="-308609" defTabSz="822959">
              <a:spcBef>
                <a:spcPts val="600"/>
              </a:spcBef>
              <a:buClr>
                <a:srgbClr val="376092"/>
              </a:buClr>
              <a:defRPr sz="1800"/>
            </a:pPr>
            <a:r>
              <a:rPr sz="2700" dirty="0"/>
              <a:t>Special Thanks</a:t>
            </a:r>
          </a:p>
          <a:p>
            <a:pPr marL="308609" lvl="0" indent="-308609" defTabSz="822959">
              <a:spcBef>
                <a:spcPts val="600"/>
              </a:spcBef>
              <a:buClr>
                <a:srgbClr val="376092"/>
              </a:buClr>
              <a:defRPr sz="1800"/>
            </a:pPr>
            <a:r>
              <a:rPr sz="2700" dirty="0"/>
              <a:t>Minutes of 2014 </a:t>
            </a:r>
            <a:r>
              <a:rPr lang="en-US" sz="2700" dirty="0" err="1" smtClean="0"/>
              <a:t>Wachusett</a:t>
            </a:r>
            <a:r>
              <a:rPr lang="en-US" sz="2700" dirty="0" smtClean="0"/>
              <a:t> Shores &amp; </a:t>
            </a:r>
            <a:r>
              <a:rPr sz="2700" dirty="0" smtClean="0"/>
              <a:t>PPOA </a:t>
            </a:r>
            <a:r>
              <a:rPr sz="2700" dirty="0"/>
              <a:t>Annual </a:t>
            </a:r>
            <a:r>
              <a:rPr sz="2700" dirty="0" smtClean="0"/>
              <a:t>Meeting</a:t>
            </a:r>
            <a:r>
              <a:rPr lang="en-US" sz="2700" dirty="0" smtClean="0"/>
              <a:t>s</a:t>
            </a:r>
            <a:endParaRPr sz="2700" dirty="0"/>
          </a:p>
          <a:p>
            <a:pPr marL="308609" lvl="0" indent="-308609" defTabSz="822959">
              <a:spcBef>
                <a:spcPts val="600"/>
              </a:spcBef>
              <a:buClr>
                <a:srgbClr val="376092"/>
              </a:buClr>
              <a:defRPr sz="1800"/>
            </a:pPr>
            <a:r>
              <a:rPr sz="2700" dirty="0"/>
              <a:t>Old Business </a:t>
            </a:r>
          </a:p>
          <a:p>
            <a:pPr marL="308609" lvl="0" indent="-308609" defTabSz="822959">
              <a:spcBef>
                <a:spcPts val="600"/>
              </a:spcBef>
              <a:buClr>
                <a:srgbClr val="376092"/>
              </a:buClr>
              <a:defRPr sz="1800"/>
            </a:pPr>
            <a:r>
              <a:rPr sz="2700" dirty="0"/>
              <a:t>Treasurer’s Report</a:t>
            </a:r>
          </a:p>
          <a:p>
            <a:pPr marL="308609" lvl="0" indent="-308609" defTabSz="822959">
              <a:spcBef>
                <a:spcPts val="600"/>
              </a:spcBef>
              <a:buClr>
                <a:srgbClr val="376092"/>
              </a:buClr>
              <a:defRPr sz="1800"/>
            </a:pPr>
            <a:r>
              <a:rPr sz="2700" dirty="0"/>
              <a:t>Pond Preservation Presentation</a:t>
            </a:r>
          </a:p>
          <a:p>
            <a:pPr marL="308609" lvl="0" indent="-308609" defTabSz="822959">
              <a:spcBef>
                <a:spcPts val="600"/>
              </a:spcBef>
              <a:buClr>
                <a:srgbClr val="376092"/>
              </a:buClr>
              <a:defRPr sz="1800"/>
            </a:pPr>
            <a:r>
              <a:rPr sz="2700" dirty="0"/>
              <a:t>Barn Proceeds</a:t>
            </a:r>
          </a:p>
          <a:p>
            <a:pPr marL="308609" lvl="0" indent="-308609" defTabSz="822959">
              <a:spcBef>
                <a:spcPts val="600"/>
              </a:spcBef>
              <a:buClr>
                <a:srgbClr val="376092"/>
              </a:buClr>
              <a:defRPr sz="1800"/>
            </a:pPr>
            <a:r>
              <a:rPr sz="2700" dirty="0"/>
              <a:t>New Business</a:t>
            </a:r>
          </a:p>
          <a:p>
            <a:pPr marL="308609" lvl="0" indent="-308609" defTabSz="822959">
              <a:spcBef>
                <a:spcPts val="600"/>
              </a:spcBef>
              <a:buClr>
                <a:srgbClr val="376092"/>
              </a:buClr>
              <a:defRPr sz="1800"/>
            </a:pPr>
            <a:r>
              <a:rPr sz="2700" dirty="0"/>
              <a:t>Maintenance Fee and Budget FY 2016</a:t>
            </a:r>
          </a:p>
          <a:p>
            <a:pPr marL="308609" lvl="0" indent="-308609" defTabSz="822959">
              <a:spcBef>
                <a:spcPts val="600"/>
              </a:spcBef>
              <a:buClr>
                <a:srgbClr val="376092"/>
              </a:buClr>
              <a:defRPr sz="1800"/>
            </a:pPr>
            <a:r>
              <a:rPr sz="2700" dirty="0"/>
              <a:t>Elections</a:t>
            </a:r>
          </a:p>
          <a:p>
            <a:pPr marL="308609" lvl="0" indent="-308609" defTabSz="822959">
              <a:spcBef>
                <a:spcPts val="600"/>
              </a:spcBef>
              <a:buClr>
                <a:srgbClr val="376092"/>
              </a:buClr>
              <a:defRPr sz="1800"/>
            </a:pPr>
            <a:r>
              <a:rPr sz="2700" dirty="0"/>
              <a:t>Adjournment</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prstGeom prst="rect">
            <a:avLst/>
          </a:prstGeom>
        </p:spPr>
        <p:txBody>
          <a:bodyPr/>
          <a:lstStyle/>
          <a:p>
            <a:pPr lvl="0">
              <a:defRPr sz="1800"/>
            </a:pPr>
            <a:r>
              <a:rPr sz="4400"/>
              <a:t>New Business</a:t>
            </a:r>
          </a:p>
        </p:txBody>
      </p:sp>
      <p:sp>
        <p:nvSpPr>
          <p:cNvPr id="141" name="Shape 141"/>
          <p:cNvSpPr>
            <a:spLocks noGrp="1"/>
          </p:cNvSpPr>
          <p:nvPr>
            <p:ph type="body" idx="1"/>
          </p:nvPr>
        </p:nvSpPr>
        <p:spPr>
          <a:prstGeom prst="rect">
            <a:avLst/>
          </a:prstGeom>
        </p:spPr>
        <p:txBody>
          <a:bodyPr/>
          <a:lstStyle/>
          <a:p>
            <a:pPr lvl="0">
              <a:defRPr sz="1800"/>
            </a:pPr>
            <a:r>
              <a:rPr sz="3200"/>
              <a:t>Spring Clean-up Saturday May 16; rain date Sunday May 17 (cookout after)</a:t>
            </a:r>
          </a:p>
          <a:p>
            <a:pPr lvl="0">
              <a:defRPr sz="1800"/>
            </a:pPr>
            <a:r>
              <a:rPr sz="3200"/>
              <a:t>Beach BBQ July 12</a:t>
            </a:r>
          </a:p>
          <a:p>
            <a:pPr lvl="0">
              <a:defRPr sz="1800"/>
            </a:pPr>
            <a:r>
              <a:rPr sz="3200"/>
              <a:t>20 Year Pond Plan</a:t>
            </a:r>
          </a:p>
          <a:p>
            <a:pPr lvl="0">
              <a:defRPr sz="1800"/>
            </a:pPr>
            <a:r>
              <a:rPr sz="3200"/>
              <a:t>Capital Improvements</a:t>
            </a:r>
          </a:p>
        </p:txBody>
      </p:sp>
      <p:sp>
        <p:nvSpPr>
          <p:cNvPr id="142" name="Shape 14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30</a:t>
            </a:fld>
            <a:endParaRPr sz="1200">
              <a:solidFill>
                <a:srgbClr val="888888"/>
              </a:solidFill>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31</a:t>
            </a:fld>
            <a:endParaRPr sz="1200">
              <a:solidFill>
                <a:srgbClr val="888888"/>
              </a:solidFill>
            </a:endParaRPr>
          </a:p>
        </p:txBody>
      </p:sp>
      <p:graphicFrame>
        <p:nvGraphicFramePr>
          <p:cNvPr id="145" name="Table 145"/>
          <p:cNvGraphicFramePr/>
          <p:nvPr>
            <p:extLst>
              <p:ext uri="{D42A27DB-BD31-4B8C-83A1-F6EECF244321}">
                <p14:modId xmlns:p14="http://schemas.microsoft.com/office/powerpoint/2010/main" val="606975965"/>
              </p:ext>
            </p:extLst>
          </p:nvPr>
        </p:nvGraphicFramePr>
        <p:xfrm>
          <a:off x="165463" y="392685"/>
          <a:ext cx="8521336" cy="10317671"/>
        </p:xfrm>
        <a:graphic>
          <a:graphicData uri="http://schemas.openxmlformats.org/drawingml/2006/table">
            <a:tbl>
              <a:tblPr firstCol="1" bandRow="1">
                <a:tableStyleId>{C7B018BB-80A7-4F77-B60F-C8B233D01FF8}</a:tableStyleId>
              </a:tblPr>
              <a:tblGrid>
                <a:gridCol w="1507403"/>
                <a:gridCol w="1507403"/>
                <a:gridCol w="984321"/>
                <a:gridCol w="1507403"/>
                <a:gridCol w="1507403"/>
                <a:gridCol w="1507403"/>
              </a:tblGrid>
              <a:tr h="266825">
                <a:tc>
                  <a:txBody>
                    <a:bodyPr/>
                    <a:lstStyle/>
                    <a:p>
                      <a:pPr lvl="0" algn="ctr" defTabSz="457200">
                        <a:defRPr sz="1800" b="0" i="0">
                          <a:solidFill>
                            <a:srgbClr val="000000"/>
                          </a:solidFill>
                        </a:defRPr>
                      </a:pPr>
                      <a:r>
                        <a:rPr sz="1000" dirty="0">
                          <a:latin typeface="Arial"/>
                          <a:ea typeface="Arial"/>
                          <a:cs typeface="Arial"/>
                          <a:sym typeface="Arial"/>
                        </a:rPr>
                        <a:t>ESTIMATED 2016 EXPENSES</a:t>
                      </a:r>
                    </a:p>
                  </a:txBody>
                  <a:tcPr marL="0" marR="0" marT="0" marB="0" anchor="b" horzOverflow="overflow">
                    <a:noFill/>
                  </a:tcPr>
                </a:tc>
                <a:tc gridSpan="2">
                  <a:txBody>
                    <a:bodyPr/>
                    <a:lstStyle/>
                    <a:p>
                      <a:pPr lvl="0" algn="l" defTabSz="457200">
                        <a:defRPr sz="1800" b="0"/>
                      </a:pPr>
                      <a:r>
                        <a:rPr sz="1000">
                          <a:latin typeface="Arial"/>
                          <a:ea typeface="Arial"/>
                          <a:cs typeface="Arial"/>
                          <a:sym typeface="Arial"/>
                        </a:rPr>
                        <a:t> </a:t>
                      </a:r>
                    </a:p>
                  </a:txBody>
                  <a:tcPr marL="0" marR="0" marT="0" marB="0" anchor="b" horzOverflow="overflow">
                    <a:noFill/>
                  </a:tcPr>
                </a:tc>
                <a:tc hMerge="1">
                  <a:txBody>
                    <a:bodyPr/>
                    <a:lstStyle/>
                    <a:p>
                      <a:endParaRPr lang="en-US"/>
                    </a:p>
                  </a:txBody>
                  <a:tcPr/>
                </a:tc>
                <a:tc>
                  <a:txBody>
                    <a:bodyPr/>
                    <a:lstStyle/>
                    <a:p>
                      <a:pPr lvl="0" algn="ctr" defTabSz="457200">
                        <a:defRPr sz="1800" b="0"/>
                      </a:pPr>
                      <a:r>
                        <a:rPr sz="1000">
                          <a:latin typeface="Arial"/>
                          <a:ea typeface="Arial"/>
                          <a:cs typeface="Arial"/>
                          <a:sym typeface="Arial"/>
                        </a:rPr>
                        <a:t>ESTIMATED 2016  INCOME</a:t>
                      </a:r>
                    </a:p>
                  </a:txBody>
                  <a:tcPr marL="0" marR="0" marT="0" marB="0" anchor="b" horzOverflow="overflow">
                    <a:noFill/>
                  </a:tcPr>
                </a:tc>
                <a:tc>
                  <a:txBody>
                    <a:bodyPr/>
                    <a:lstStyle/>
                    <a:p>
                      <a:pPr lvl="0" algn="ctr" defTabSz="457200">
                        <a:defRPr sz="1800" b="0"/>
                      </a:pPr>
                      <a:r>
                        <a:rPr sz="1000">
                          <a:latin typeface="Arial"/>
                          <a:ea typeface="Arial"/>
                          <a:cs typeface="Arial"/>
                          <a:sym typeface="Arial"/>
                        </a:rPr>
                        <a:t> </a:t>
                      </a:r>
                    </a:p>
                  </a:txBody>
                  <a:tcPr marL="0" marR="0" marT="0" marB="0" anchor="b" horzOverflow="overflow">
                    <a:noFill/>
                  </a:tcPr>
                </a:tc>
                <a:tc>
                  <a:txBody>
                    <a:bodyPr/>
                    <a:lstStyle/>
                    <a:p>
                      <a:pPr lvl="0" algn="ctr" defTabSz="457200">
                        <a:defRPr sz="1800" b="0"/>
                      </a:pPr>
                      <a:r>
                        <a:rPr sz="1000">
                          <a:latin typeface="Arial"/>
                          <a:ea typeface="Arial"/>
                          <a:cs typeface="Arial"/>
                          <a:sym typeface="Arial"/>
                        </a:rPr>
                        <a:t>PROPOSED FY2016 ANNUAL MAINTENANCE FEE</a:t>
                      </a:r>
                    </a:p>
                  </a:txBody>
                  <a:tcPr marL="0" marR="0" marT="0" marB="0" anchor="b" horzOverflow="overflow">
                    <a:noFill/>
                  </a:tcPr>
                </a:tc>
              </a:tr>
              <a:tr h="118589">
                <a:tc>
                  <a:txBody>
                    <a:bodyPr/>
                    <a:lstStyle/>
                    <a:p>
                      <a:pPr lvl="0" algn="l" defTabSz="457200">
                        <a:defRPr sz="1000" b="0" i="0">
                          <a:solidFill>
                            <a:srgbClr val="000000"/>
                          </a:solidFill>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sym typeface="Calibri"/>
                        </a:rPr>
                        <a:t> </a:t>
                      </a:r>
                    </a:p>
                  </a:txBody>
                  <a:tcPr marL="25400" marR="25400" marT="25400" marB="25400" anchor="b" horzOverflow="overflow">
                    <a:noFill/>
                  </a:tcPr>
                </a:tc>
              </a:tr>
              <a:tr h="127483">
                <a:tc>
                  <a:txBody>
                    <a:bodyPr/>
                    <a:lstStyle/>
                    <a:p>
                      <a:pPr lvl="0" algn="l" defTabSz="457200">
                        <a:defRPr sz="1800" b="0" i="0">
                          <a:solidFill>
                            <a:srgbClr val="000000"/>
                          </a:solidFill>
                        </a:defRPr>
                      </a:pPr>
                      <a:r>
                        <a:rPr sz="1000">
                          <a:latin typeface="Arial"/>
                          <a:ea typeface="Arial"/>
                          <a:cs typeface="Arial"/>
                          <a:sym typeface="Arial"/>
                        </a:rPr>
                        <a:t>Liability Insurance</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5,760.00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 </a:t>
                      </a:r>
                    </a:p>
                  </a:txBody>
                  <a:tcPr marL="25400" marR="25400" marT="25400" marB="25400" anchor="b" horzOverflow="overflow">
                    <a:noFill/>
                  </a:tcPr>
                </a:tc>
                <a:tc>
                  <a:txBody>
                    <a:bodyPr/>
                    <a:lstStyle/>
                    <a:p>
                      <a:pPr lvl="0" algn="l" defTabSz="457200">
                        <a:defRPr sz="1800" b="0"/>
                      </a:pPr>
                      <a:r>
                        <a:rPr sz="1000">
                          <a:sym typeface="Calibri"/>
                        </a:rPr>
                        <a:t> </a:t>
                      </a:r>
                    </a:p>
                  </a:txBody>
                  <a:tcPr marL="25400" marR="25400" marT="25400" marB="25400" anchor="b" horzOverflow="overflow">
                    <a:noFill/>
                  </a:tcPr>
                </a:tc>
                <a:tc>
                  <a:txBody>
                    <a:bodyPr/>
                    <a:lstStyle/>
                    <a:p>
                      <a:pPr lvl="0" algn="ctr" defTabSz="457200">
                        <a:defRPr sz="1800" b="0"/>
                      </a:pPr>
                      <a:r>
                        <a:rPr sz="1100" b="1">
                          <a:sym typeface="Calibri"/>
                        </a:rPr>
                        <a:t>$145.28</a:t>
                      </a:r>
                    </a:p>
                  </a:txBody>
                  <a:tcPr marL="25400" marR="25400" marT="25400" marB="25400" anchor="b" horzOverflow="overflow">
                    <a:noFill/>
                  </a:tcPr>
                </a:tc>
              </a:tr>
              <a:tr h="163060">
                <a:tc>
                  <a:txBody>
                    <a:bodyPr/>
                    <a:lstStyle/>
                    <a:p>
                      <a:pPr lvl="0" algn="l" defTabSz="457200">
                        <a:defRPr sz="1800" b="0" i="0">
                          <a:solidFill>
                            <a:srgbClr val="000000"/>
                          </a:solidFill>
                        </a:defRPr>
                      </a:pPr>
                      <a:r>
                        <a:rPr sz="1000">
                          <a:latin typeface="Arial"/>
                          <a:ea typeface="Arial"/>
                          <a:cs typeface="Arial"/>
                          <a:sym typeface="Arial"/>
                        </a:rPr>
                        <a:t>Lodge Insurance</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1,300.00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dirty="0"/>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Lodge Rentals</a:t>
                      </a:r>
                    </a:p>
                  </a:txBody>
                  <a:tcPr marL="25400" marR="25400" marT="25400" marB="25400" anchor="b" horzOverflow="overflow">
                    <a:noFill/>
                  </a:tcPr>
                </a:tc>
                <a:tc>
                  <a:txBody>
                    <a:bodyPr/>
                    <a:lstStyle/>
                    <a:p>
                      <a:pPr lvl="0" defTabSz="457200">
                        <a:defRPr sz="1800" b="0"/>
                      </a:pPr>
                      <a:r>
                        <a:rPr sz="1000">
                          <a:sym typeface="Calibri"/>
                        </a:rPr>
                        <a:t>$1,250.00</a:t>
                      </a: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r>
              <a:tr h="189742">
                <a:tc>
                  <a:txBody>
                    <a:bodyPr/>
                    <a:lstStyle/>
                    <a:p>
                      <a:pPr lvl="0" algn="l" defTabSz="457200">
                        <a:defRPr sz="1800" b="0" i="0">
                          <a:solidFill>
                            <a:srgbClr val="000000"/>
                          </a:solidFill>
                        </a:defRPr>
                      </a:pPr>
                      <a:r>
                        <a:rPr sz="1000">
                          <a:latin typeface="Arial"/>
                          <a:ea typeface="Arial"/>
                          <a:cs typeface="Arial"/>
                          <a:sym typeface="Arial"/>
                        </a:rPr>
                        <a:t>Property Taxes</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3,500.00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Lions Lodge Rental</a:t>
                      </a:r>
                    </a:p>
                  </a:txBody>
                  <a:tcPr marL="25400" marR="25400" marT="25400" marB="25400" anchor="b" horzOverflow="overflow">
                    <a:noFill/>
                  </a:tcPr>
                </a:tc>
                <a:tc>
                  <a:txBody>
                    <a:bodyPr/>
                    <a:lstStyle/>
                    <a:p>
                      <a:pPr lvl="0" defTabSz="457200">
                        <a:defRPr sz="1800" b="0"/>
                      </a:pPr>
                      <a:r>
                        <a:rPr sz="1000" u="sng">
                          <a:sym typeface="Calibri"/>
                        </a:rPr>
                        <a:t>$700.00</a:t>
                      </a:r>
                    </a:p>
                  </a:txBody>
                  <a:tcPr marL="25400" marR="25400" marT="25400" marB="25400" anchor="b" horzOverflow="overflow">
                    <a:noFill/>
                  </a:tcPr>
                </a:tc>
                <a:tc>
                  <a:txBody>
                    <a:bodyPr/>
                    <a:lstStyle/>
                    <a:p>
                      <a:pPr lvl="0" algn="l" defTabSz="457200">
                        <a:defRPr sz="1800" b="0"/>
                      </a:pPr>
                      <a:r>
                        <a:rPr sz="900">
                          <a:sym typeface="Calibri"/>
                        </a:rPr>
                        <a:t>($145.28 = $27,458.67 divided by 189 Property Owners)</a:t>
                      </a:r>
                    </a:p>
                  </a:txBody>
                  <a:tcPr marL="25400" marR="25400" marT="25400" marB="25400" anchor="b" horzOverflow="overflow">
                    <a:noFill/>
                  </a:tcPr>
                </a:tc>
              </a:tr>
              <a:tr h="163060">
                <a:tc>
                  <a:txBody>
                    <a:bodyPr/>
                    <a:lstStyle/>
                    <a:p>
                      <a:pPr lvl="0" algn="l" defTabSz="457200">
                        <a:defRPr sz="1800" b="0" i="0">
                          <a:solidFill>
                            <a:srgbClr val="000000"/>
                          </a:solidFill>
                        </a:defRPr>
                      </a:pPr>
                      <a:r>
                        <a:rPr sz="1000">
                          <a:latin typeface="Arial"/>
                          <a:ea typeface="Arial"/>
                          <a:cs typeface="Arial"/>
                          <a:sym typeface="Arial"/>
                        </a:rPr>
                        <a:t>State Taxes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177.00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dirty="0"/>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INCOME</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1,950.00</a:t>
                      </a: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r>
              <a:tr h="163060">
                <a:tc>
                  <a:txBody>
                    <a:bodyPr/>
                    <a:lstStyle/>
                    <a:p>
                      <a:pPr lvl="0" algn="l" defTabSz="457200">
                        <a:defRPr sz="1800" b="0" i="0">
                          <a:solidFill>
                            <a:srgbClr val="000000"/>
                          </a:solidFill>
                        </a:defRPr>
                      </a:pPr>
                      <a:r>
                        <a:rPr sz="1000">
                          <a:latin typeface="Arial"/>
                          <a:ea typeface="Arial"/>
                          <a:cs typeface="Arial"/>
                          <a:sym typeface="Arial"/>
                        </a:rPr>
                        <a:t>Legal</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1,000.00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a:defRPr sz="1000" b="0">
                          <a:sym typeface="Calibri"/>
                        </a:defRPr>
                      </a:pPr>
                      <a:endParaRPr/>
                    </a:p>
                  </a:txBody>
                  <a:tcPr marL="63500" marR="63500" marT="63500" marB="63500" horzOverflow="overflow">
                    <a:noFill/>
                  </a:tcPr>
                </a:tc>
              </a:tr>
              <a:tr h="163060">
                <a:tc>
                  <a:txBody>
                    <a:bodyPr/>
                    <a:lstStyle/>
                    <a:p>
                      <a:pPr lvl="0" algn="l" defTabSz="457200">
                        <a:defRPr sz="1800" b="0" i="0">
                          <a:solidFill>
                            <a:srgbClr val="000000"/>
                          </a:solidFill>
                        </a:defRPr>
                      </a:pPr>
                      <a:r>
                        <a:rPr sz="1000">
                          <a:latin typeface="Arial"/>
                          <a:ea typeface="Arial"/>
                          <a:cs typeface="Arial"/>
                          <a:sym typeface="Arial"/>
                        </a:rPr>
                        <a:t>Tax Accoutant</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250.00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TOTAL EXPENSES</a:t>
                      </a:r>
                    </a:p>
                  </a:txBody>
                  <a:tcPr marL="25400" marR="25400" marT="25400" marB="25400" anchor="b" horzOverflow="overflow">
                    <a:noFill/>
                  </a:tcPr>
                </a:tc>
                <a:tc>
                  <a:txBody>
                    <a:bodyPr/>
                    <a:lstStyle/>
                    <a:p>
                      <a:pPr lvl="0" defTabSz="457200">
                        <a:defRPr sz="1800" b="0"/>
                      </a:pPr>
                      <a:r>
                        <a:rPr sz="1000" b="1">
                          <a:latin typeface="Arial"/>
                          <a:ea typeface="Arial"/>
                          <a:cs typeface="Arial"/>
                          <a:sym typeface="Arial"/>
                        </a:rPr>
                        <a:t>$	29,408.67</a:t>
                      </a: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r>
              <a:tr h="163060">
                <a:tc>
                  <a:txBody>
                    <a:bodyPr/>
                    <a:lstStyle/>
                    <a:p>
                      <a:pPr lvl="0" algn="l" defTabSz="457200">
                        <a:defRPr sz="1800" b="0" i="0">
                          <a:solidFill>
                            <a:srgbClr val="000000"/>
                          </a:solidFill>
                        </a:defRPr>
                      </a:pPr>
                      <a:r>
                        <a:rPr sz="1000">
                          <a:latin typeface="Arial"/>
                          <a:ea typeface="Arial"/>
                          <a:cs typeface="Arial"/>
                          <a:sym typeface="Arial"/>
                        </a:rPr>
                        <a:t>Hutula/Lodge Oil</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1,000.00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r>
              <a:tr h="163060">
                <a:tc>
                  <a:txBody>
                    <a:bodyPr/>
                    <a:lstStyle/>
                    <a:p>
                      <a:pPr lvl="0" algn="l" defTabSz="457200">
                        <a:defRPr sz="1800" b="0" i="0">
                          <a:solidFill>
                            <a:srgbClr val="000000"/>
                          </a:solidFill>
                        </a:defRPr>
                      </a:pPr>
                      <a:r>
                        <a:rPr sz="1000">
                          <a:latin typeface="Arial"/>
                          <a:ea typeface="Arial"/>
                          <a:cs typeface="Arial"/>
                          <a:sym typeface="Arial"/>
                        </a:rPr>
                        <a:t>Telephone</a:t>
                      </a:r>
                    </a:p>
                  </a:txBody>
                  <a:tcPr marL="25400" marR="25400" marT="25400" marB="25400" horzOverflow="overflow">
                    <a:noFill/>
                  </a:tcPr>
                </a:tc>
                <a:tc>
                  <a:txBody>
                    <a:bodyPr/>
                    <a:lstStyle/>
                    <a:p>
                      <a:pPr lvl="0" defTabSz="457200">
                        <a:defRPr sz="1800" b="0"/>
                      </a:pPr>
                      <a:r>
                        <a:rPr sz="1000" dirty="0">
                          <a:latin typeface="Arial"/>
                          <a:ea typeface="Arial"/>
                          <a:cs typeface="Arial"/>
                          <a:sym typeface="Arial"/>
                        </a:rPr>
                        <a:t>$	1,000.00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sym typeface="Calibri"/>
                        </a:rPr>
                        <a:t>EXPENSES LESS INCOME</a:t>
                      </a:r>
                    </a:p>
                  </a:txBody>
                  <a:tcPr marL="25400" marR="25400" marT="25400" marB="25400" anchor="b" horzOverflow="overflow">
                    <a:noFill/>
                  </a:tcPr>
                </a:tc>
                <a:tc>
                  <a:txBody>
                    <a:bodyPr/>
                    <a:lstStyle/>
                    <a:p>
                      <a:pPr lvl="0" defTabSz="457200">
                        <a:defRPr sz="1800" b="0"/>
                      </a:pPr>
                      <a:r>
                        <a:rPr sz="1000" b="1">
                          <a:sym typeface="Calibri"/>
                        </a:rPr>
                        <a:t>$	27,458.67</a:t>
                      </a: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r>
              <a:tr h="163060">
                <a:tc>
                  <a:txBody>
                    <a:bodyPr/>
                    <a:lstStyle/>
                    <a:p>
                      <a:pPr lvl="0" algn="l" defTabSz="457200">
                        <a:defRPr sz="1800" b="0" i="0">
                          <a:solidFill>
                            <a:srgbClr val="000000"/>
                          </a:solidFill>
                        </a:defRPr>
                      </a:pPr>
                      <a:r>
                        <a:rPr sz="1000">
                          <a:latin typeface="Arial"/>
                          <a:ea typeface="Arial"/>
                          <a:cs typeface="Arial"/>
                          <a:sym typeface="Arial"/>
                        </a:rPr>
                        <a:t>Electric</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700.00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a:defRPr sz="1000" b="0">
                          <a:sym typeface="Calibri"/>
                        </a:defRPr>
                      </a:pPr>
                      <a:endParaRPr/>
                    </a:p>
                  </a:txBody>
                  <a:tcPr marL="63500" marR="63500" marT="63500" marB="63500" horzOverflow="overflow">
                    <a:noFill/>
                  </a:tcPr>
                </a:tc>
              </a:tr>
              <a:tr h="207531">
                <a:tc>
                  <a:txBody>
                    <a:bodyPr/>
                    <a:lstStyle/>
                    <a:p>
                      <a:pPr lvl="0" algn="l" defTabSz="457200">
                        <a:defRPr sz="1800" b="0" i="0">
                          <a:solidFill>
                            <a:srgbClr val="000000"/>
                          </a:solidFill>
                        </a:defRPr>
                      </a:pPr>
                      <a:r>
                        <a:rPr sz="1000">
                          <a:latin typeface="Arial"/>
                          <a:ea typeface="Arial"/>
                          <a:cs typeface="Arial"/>
                          <a:sym typeface="Arial"/>
                        </a:rPr>
                        <a:t>Annual Meeting/Mailing Costs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250.00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18589">
                <a:tc>
                  <a:txBody>
                    <a:bodyPr/>
                    <a:lstStyle/>
                    <a:p>
                      <a:pPr lvl="0" algn="l" defTabSz="457200">
                        <a:defRPr sz="1800" b="0" i="0">
                          <a:solidFill>
                            <a:srgbClr val="000000"/>
                          </a:solidFill>
                        </a:defRPr>
                      </a:pPr>
                      <a:r>
                        <a:rPr sz="1000">
                          <a:latin typeface="Arial"/>
                          <a:ea typeface="Arial"/>
                          <a:cs typeface="Arial"/>
                          <a:sym typeface="Arial"/>
                        </a:rPr>
                        <a:t>USPS Stamps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250.00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 </a:t>
                      </a: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 </a:t>
                      </a: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 </a:t>
                      </a:r>
                    </a:p>
                  </a:txBody>
                  <a:tcPr marL="25400" marR="25400" marT="25400" marB="25400" anchor="b" horzOverflow="overflow">
                    <a:noFill/>
                  </a:tcPr>
                </a:tc>
              </a:tr>
              <a:tr h="118589">
                <a:tc>
                  <a:txBody>
                    <a:bodyPr/>
                    <a:lstStyle/>
                    <a:p>
                      <a:pPr lvl="0" algn="l" defTabSz="457200">
                        <a:defRPr sz="1800" b="0" i="0">
                          <a:solidFill>
                            <a:srgbClr val="000000"/>
                          </a:solidFill>
                        </a:defRPr>
                      </a:pPr>
                      <a:r>
                        <a:rPr sz="1000">
                          <a:latin typeface="Arial"/>
                          <a:ea typeface="Arial"/>
                          <a:cs typeface="Arial"/>
                          <a:sym typeface="Arial"/>
                        </a:rPr>
                        <a:t>Portable Toilet</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325.00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27483">
                <a:tc>
                  <a:txBody>
                    <a:bodyPr/>
                    <a:lstStyle/>
                    <a:p>
                      <a:pPr lvl="0" algn="l" defTabSz="457200">
                        <a:defRPr sz="1800" b="0" i="0">
                          <a:solidFill>
                            <a:srgbClr val="000000"/>
                          </a:solidFill>
                        </a:defRPr>
                      </a:pPr>
                      <a:r>
                        <a:rPr sz="1000">
                          <a:latin typeface="Arial"/>
                          <a:ea typeface="Arial"/>
                          <a:cs typeface="Arial"/>
                          <a:sym typeface="Arial"/>
                        </a:rPr>
                        <a:t>Beach water testing</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140.00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100">
                          <a:sym typeface="Calibri"/>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 </a:t>
                      </a:r>
                    </a:p>
                  </a:txBody>
                  <a:tcPr marL="25400" marR="25400" marT="25400" marB="25400" anchor="b" horzOverflow="overflow">
                    <a:noFill/>
                  </a:tcPr>
                </a:tc>
              </a:tr>
              <a:tr h="0">
                <a:tc>
                  <a:txBody>
                    <a:bodyPr/>
                    <a:lstStyle/>
                    <a:p>
                      <a:pPr lvl="0" algn="l" defTabSz="457200">
                        <a:defRPr sz="1800" b="0" i="0">
                          <a:solidFill>
                            <a:srgbClr val="000000"/>
                          </a:solidFill>
                        </a:defRPr>
                      </a:pPr>
                      <a:r>
                        <a:rPr sz="1000">
                          <a:latin typeface="Arial"/>
                          <a:ea typeface="Arial"/>
                          <a:cs typeface="Arial"/>
                          <a:sym typeface="Arial"/>
                        </a:rPr>
                        <a:t>Trash</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200.00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868">
                          <a:sym typeface="Calibri"/>
                        </a:defRPr>
                      </a:pPr>
                      <a:endParaRPr/>
                    </a:p>
                  </a:txBody>
                  <a:tcPr marL="63500" marR="63500" marT="63500" marB="63500"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18589">
                <a:tc>
                  <a:txBody>
                    <a:bodyPr/>
                    <a:lstStyle/>
                    <a:p>
                      <a:pPr lvl="0" algn="l" defTabSz="457200">
                        <a:defRPr sz="1800" b="0" i="0">
                          <a:solidFill>
                            <a:srgbClr val="000000"/>
                          </a:solidFill>
                        </a:defRPr>
                      </a:pPr>
                      <a:r>
                        <a:rPr sz="1000">
                          <a:latin typeface="Arial"/>
                          <a:ea typeface="Arial"/>
                          <a:cs typeface="Arial"/>
                          <a:sym typeface="Arial"/>
                        </a:rPr>
                        <a:t>Lodge Security</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325.00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207531">
                <a:tc>
                  <a:txBody>
                    <a:bodyPr/>
                    <a:lstStyle/>
                    <a:p>
                      <a:pPr lvl="0" algn="l" defTabSz="457200">
                        <a:defRPr sz="1800" b="0" i="0">
                          <a:solidFill>
                            <a:srgbClr val="000000"/>
                          </a:solidFill>
                        </a:defRPr>
                      </a:pPr>
                      <a:r>
                        <a:rPr sz="1000">
                          <a:latin typeface="Arial"/>
                          <a:ea typeface="Arial"/>
                          <a:cs typeface="Arial"/>
                          <a:sym typeface="Arial"/>
                        </a:rPr>
                        <a:t>Lodge Maint (Furnace, Pump, Plumbing)</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350.00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207531">
                <a:tc>
                  <a:txBody>
                    <a:bodyPr/>
                    <a:lstStyle/>
                    <a:p>
                      <a:pPr lvl="0" algn="l" defTabSz="457200">
                        <a:defRPr sz="1800" b="0" i="0">
                          <a:solidFill>
                            <a:srgbClr val="000000"/>
                          </a:solidFill>
                        </a:defRPr>
                      </a:pPr>
                      <a:r>
                        <a:rPr sz="1000">
                          <a:latin typeface="Arial"/>
                          <a:ea typeface="Arial"/>
                          <a:cs typeface="Arial"/>
                          <a:sym typeface="Arial"/>
                        </a:rPr>
                        <a:t>Lodge  cleaning &amp; supplies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75.00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207531">
                <a:tc>
                  <a:txBody>
                    <a:bodyPr/>
                    <a:lstStyle/>
                    <a:p>
                      <a:pPr lvl="0" algn="l" defTabSz="457200">
                        <a:defRPr sz="1800" b="0" i="0">
                          <a:solidFill>
                            <a:srgbClr val="000000"/>
                          </a:solidFill>
                        </a:defRPr>
                      </a:pPr>
                      <a:r>
                        <a:rPr sz="1000">
                          <a:latin typeface="Arial"/>
                          <a:ea typeface="Arial"/>
                          <a:cs typeface="Arial"/>
                          <a:sym typeface="Arial"/>
                        </a:rPr>
                        <a:t>Tractor fuel &amp; mowing supplies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75.00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dirty="0"/>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18589">
                <a:tc>
                  <a:txBody>
                    <a:bodyPr/>
                    <a:lstStyle/>
                    <a:p>
                      <a:pPr lvl="0" algn="l" defTabSz="457200">
                        <a:defRPr sz="1800" b="0" i="0">
                          <a:solidFill>
                            <a:srgbClr val="000000"/>
                          </a:solidFill>
                        </a:defRPr>
                      </a:pPr>
                      <a:r>
                        <a:rPr sz="1000">
                          <a:latin typeface="Arial"/>
                          <a:ea typeface="Arial"/>
                          <a:cs typeface="Arial"/>
                          <a:sym typeface="Arial"/>
                        </a:rPr>
                        <a:t>Web Site</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100.00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18589">
                <a:tc>
                  <a:txBody>
                    <a:bodyPr/>
                    <a:lstStyle/>
                    <a:p>
                      <a:pPr lvl="0" algn="l" defTabSz="457200">
                        <a:defRPr sz="1800" b="0" i="0">
                          <a:solidFill>
                            <a:srgbClr val="000000"/>
                          </a:solidFill>
                        </a:defRPr>
                      </a:pPr>
                      <a:r>
                        <a:rPr sz="1000">
                          <a:latin typeface="Arial"/>
                          <a:ea typeface="Arial"/>
                          <a:cs typeface="Arial"/>
                          <a:sym typeface="Arial"/>
                        </a:rPr>
                        <a:t>PO Box</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60.00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18589">
                <a:tc>
                  <a:txBody>
                    <a:bodyPr/>
                    <a:lstStyle/>
                    <a:p>
                      <a:pPr lvl="0" algn="l" defTabSz="457200">
                        <a:defRPr sz="1800" b="0" i="0">
                          <a:solidFill>
                            <a:srgbClr val="000000"/>
                          </a:solidFill>
                        </a:defRPr>
                      </a:pPr>
                      <a:r>
                        <a:rPr sz="1000">
                          <a:latin typeface="Arial"/>
                          <a:ea typeface="Arial"/>
                          <a:cs typeface="Arial"/>
                          <a:sym typeface="Arial"/>
                        </a:rPr>
                        <a:t>Lodge inspection</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40.00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207531">
                <a:tc>
                  <a:txBody>
                    <a:bodyPr/>
                    <a:lstStyle/>
                    <a:p>
                      <a:pPr lvl="0" algn="l" defTabSz="457200">
                        <a:defRPr sz="1800" b="0" i="0">
                          <a:solidFill>
                            <a:srgbClr val="000000"/>
                          </a:solidFill>
                        </a:defRPr>
                      </a:pPr>
                      <a:r>
                        <a:rPr sz="1000">
                          <a:latin typeface="Arial"/>
                          <a:ea typeface="Arial"/>
                          <a:cs typeface="Arial"/>
                          <a:sym typeface="Arial"/>
                        </a:rPr>
                        <a:t>Comm of Mass Corporation Fee</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15.00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207531">
                <a:tc>
                  <a:txBody>
                    <a:bodyPr/>
                    <a:lstStyle/>
                    <a:p>
                      <a:pPr lvl="0" algn="l" defTabSz="457200">
                        <a:defRPr sz="1800" b="0" i="0">
                          <a:solidFill>
                            <a:srgbClr val="000000"/>
                          </a:solidFill>
                        </a:defRPr>
                      </a:pPr>
                      <a:r>
                        <a:rPr sz="1000">
                          <a:latin typeface="Arial"/>
                          <a:ea typeface="Arial"/>
                          <a:cs typeface="Arial"/>
                          <a:sym typeface="Arial"/>
                        </a:rPr>
                        <a:t>Pond Chemical Treatments</a:t>
                      </a:r>
                    </a:p>
                  </a:txBody>
                  <a:tcPr marL="25400" marR="25400" marT="25400" marB="25400" anchor="b" horzOverflow="overflow">
                    <a:noFill/>
                  </a:tcPr>
                </a:tc>
                <a:tc>
                  <a:txBody>
                    <a:bodyPr/>
                    <a:lstStyle/>
                    <a:p>
                      <a:pPr lvl="0" defTabSz="457200">
                        <a:defRPr sz="1800" b="0"/>
                      </a:pPr>
                      <a:r>
                        <a:rPr sz="1000" u="sng">
                          <a:latin typeface="Arial"/>
                          <a:ea typeface="Arial"/>
                          <a:cs typeface="Arial"/>
                          <a:sym typeface="Arial"/>
                        </a:rPr>
                        <a:t>$	2,250.00</a:t>
                      </a:r>
                    </a:p>
                  </a:txBody>
                  <a:tcPr marL="25400" marR="25400" marT="25400" marB="25400" anchor="b" horzOverflow="overflow">
                    <a:lnB w="12700">
                      <a:solidFill>
                        <a:srgbClr val="000000"/>
                      </a:solidFill>
                      <a:miter lim="400000"/>
                    </a:lnB>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r>
              <a:tr h="163060">
                <a:tc>
                  <a:txBody>
                    <a:bodyPr/>
                    <a:lstStyle/>
                    <a:p>
                      <a:pPr lvl="0" algn="l" defTabSz="457200">
                        <a:defRPr sz="1800" b="0" i="0">
                          <a:solidFill>
                            <a:srgbClr val="000000"/>
                          </a:solidFill>
                        </a:defRPr>
                      </a:pPr>
                      <a:r>
                        <a:rPr sz="1000">
                          <a:latin typeface="Arial"/>
                          <a:ea typeface="Arial"/>
                          <a:cs typeface="Arial"/>
                          <a:sym typeface="Arial"/>
                        </a:rPr>
                        <a:t>EXPENSES</a:t>
                      </a:r>
                    </a:p>
                  </a:txBody>
                  <a:tcPr marL="25400" marR="25400" marT="25400" marB="25400" anchor="b" horzOverflow="overflow">
                    <a:noFill/>
                  </a:tcPr>
                </a:tc>
                <a:tc>
                  <a:txBody>
                    <a:bodyPr/>
                    <a:lstStyle/>
                    <a:p>
                      <a:pPr lvl="0" defTabSz="457200">
                        <a:defRPr sz="1800" b="0"/>
                      </a:pPr>
                      <a:r>
                        <a:rPr sz="1000" b="1">
                          <a:latin typeface="Arial"/>
                          <a:ea typeface="Arial"/>
                          <a:cs typeface="Arial"/>
                          <a:sym typeface="Arial"/>
                        </a:rPr>
                        <a:t>$	19,142.00</a:t>
                      </a:r>
                    </a:p>
                  </a:txBody>
                  <a:tcPr marL="25400" marR="25400" marT="25400" marB="25400" anchor="b" horzOverflow="overflow">
                    <a:lnT w="12700">
                      <a:solidFill>
                        <a:srgbClr val="000000"/>
                      </a:solidFill>
                      <a:miter lim="400000"/>
                    </a:lnT>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r>
              <a:tr h="118589">
                <a:tc>
                  <a:txBody>
                    <a:bodyPr/>
                    <a:lstStyle/>
                    <a:p>
                      <a:pPr lvl="0" algn="l" defTabSz="457200">
                        <a:defRPr sz="1000" b="0" i="0">
                          <a:solidFill>
                            <a:srgbClr val="000000"/>
                          </a:solidFill>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18589">
                <a:tc>
                  <a:txBody>
                    <a:bodyPr/>
                    <a:lstStyle/>
                    <a:p>
                      <a:pPr lvl="0" algn="l" defTabSz="457200">
                        <a:defRPr sz="1000" b="0" i="0">
                          <a:solidFill>
                            <a:srgbClr val="000000"/>
                          </a:solidFill>
                          <a:latin typeface="Arial"/>
                          <a:ea typeface="Arial"/>
                          <a:cs typeface="Arial"/>
                          <a:sym typeface="Arial"/>
                        </a:defRPr>
                      </a:pPr>
                      <a:endParaRPr/>
                    </a:p>
                  </a:txBody>
                  <a:tcPr marL="25400" marR="25400" marT="25400" marB="25400" anchor="b" horzOverflow="overflow">
                    <a:noFill/>
                  </a:tcPr>
                </a:tc>
                <a:tc>
                  <a:txBody>
                    <a:bodyPr/>
                    <a:lstStyle/>
                    <a:p>
                      <a:pPr lvl="0" algn="ctr" defTabSz="457200">
                        <a:defRPr sz="1800" b="0"/>
                      </a:pPr>
                      <a:r>
                        <a:rPr sz="1000" u="sng">
                          <a:latin typeface="Arial"/>
                          <a:ea typeface="Arial"/>
                          <a:cs typeface="Arial"/>
                          <a:sym typeface="Arial"/>
                        </a:rPr>
                        <a:t>Per Occurrence</a:t>
                      </a:r>
                    </a:p>
                  </a:txBody>
                  <a:tcPr marL="25400" marR="25400" marT="25400" marB="25400" anchor="b" horzOverflow="overflow">
                    <a:noFill/>
                  </a:tcPr>
                </a:tc>
                <a:tc>
                  <a:txBody>
                    <a:bodyPr/>
                    <a:lstStyle/>
                    <a:p>
                      <a:pPr lvl="0" algn="ctr" defTabSz="457200">
                        <a:defRPr sz="1800" b="0"/>
                      </a:pPr>
                      <a:r>
                        <a:rPr sz="1000" u="sng">
                          <a:latin typeface="Arial"/>
                          <a:ea typeface="Arial"/>
                          <a:cs typeface="Arial"/>
                          <a:sym typeface="Arial"/>
                        </a:rPr>
                        <a:t>Annualized</a:t>
                      </a: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 </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3060">
                <a:tc>
                  <a:txBody>
                    <a:bodyPr/>
                    <a:lstStyle/>
                    <a:p>
                      <a:pPr lvl="0" algn="l" defTabSz="457200">
                        <a:defRPr sz="1800" b="0" i="0">
                          <a:solidFill>
                            <a:srgbClr val="000000"/>
                          </a:solidFill>
                        </a:defRPr>
                      </a:pPr>
                      <a:r>
                        <a:rPr sz="1000">
                          <a:latin typeface="Arial"/>
                          <a:ea typeface="Arial"/>
                          <a:cs typeface="Arial"/>
                          <a:sym typeface="Arial"/>
                        </a:rPr>
                        <a:t>Beach sand every 2 years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400.00</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200.00</a:t>
                      </a: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207531">
                <a:tc>
                  <a:txBody>
                    <a:bodyPr/>
                    <a:lstStyle/>
                    <a:p>
                      <a:pPr lvl="0" algn="l" defTabSz="457200">
                        <a:defRPr sz="1800" b="0" i="0">
                          <a:solidFill>
                            <a:srgbClr val="000000"/>
                          </a:solidFill>
                        </a:defRPr>
                      </a:pPr>
                      <a:r>
                        <a:rPr sz="1000">
                          <a:latin typeface="Arial"/>
                          <a:ea typeface="Arial"/>
                          <a:cs typeface="Arial"/>
                          <a:sym typeface="Arial"/>
                        </a:rPr>
                        <a:t>Lodge Septic Cleaning every 3 years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200.00</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66.67</a:t>
                      </a: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207531">
                <a:tc>
                  <a:txBody>
                    <a:bodyPr/>
                    <a:lstStyle/>
                    <a:p>
                      <a:pPr lvl="0" algn="l" defTabSz="457200">
                        <a:defRPr sz="1800" b="0" i="0">
                          <a:solidFill>
                            <a:srgbClr val="000000"/>
                          </a:solidFill>
                        </a:defRPr>
                      </a:pPr>
                      <a:r>
                        <a:rPr sz="1000">
                          <a:latin typeface="Arial"/>
                          <a:ea typeface="Arial"/>
                          <a:cs typeface="Arial"/>
                          <a:sym typeface="Arial"/>
                        </a:rPr>
                        <a:t>Dam repair/emergency fund over 20 years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100,000.00</a:t>
                      </a:r>
                    </a:p>
                  </a:txBody>
                  <a:tcPr marL="25400" marR="25400" marT="25400" marB="25400" anchor="b" horzOverflow="overflow">
                    <a:noFill/>
                  </a:tcPr>
                </a:tc>
                <a:tc>
                  <a:txBody>
                    <a:bodyPr/>
                    <a:lstStyle/>
                    <a:p>
                      <a:pPr lvl="0" defTabSz="457200">
                        <a:defRPr sz="1800" b="0"/>
                      </a:pPr>
                      <a:r>
                        <a:rPr sz="1000" dirty="0">
                          <a:latin typeface="Arial"/>
                          <a:ea typeface="Arial"/>
                          <a:cs typeface="Arial"/>
                          <a:sym typeface="Arial"/>
                        </a:rPr>
                        <a:t>$	5,000.00</a:t>
                      </a: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207531">
                <a:tc>
                  <a:txBody>
                    <a:bodyPr/>
                    <a:lstStyle/>
                    <a:p>
                      <a:pPr lvl="0" algn="l" defTabSz="457200">
                        <a:defRPr sz="1800" b="0" i="0">
                          <a:solidFill>
                            <a:srgbClr val="000000"/>
                          </a:solidFill>
                        </a:defRPr>
                      </a:pPr>
                      <a:r>
                        <a:rPr sz="1000">
                          <a:latin typeface="Arial"/>
                          <a:ea typeface="Arial"/>
                          <a:cs typeface="Arial"/>
                          <a:sym typeface="Arial"/>
                        </a:rPr>
                        <a:t>Dredge/Weed harvesting Once over 20 years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100,000.00</a:t>
                      </a:r>
                    </a:p>
                  </a:txBody>
                  <a:tcPr marL="25400" marR="25400" marT="25400" marB="25400" anchor="b" horzOverflow="overflow">
                    <a:noFill/>
                  </a:tcPr>
                </a:tc>
                <a:tc>
                  <a:txBody>
                    <a:bodyPr/>
                    <a:lstStyle/>
                    <a:p>
                      <a:pPr lvl="0" defTabSz="457200">
                        <a:defRPr sz="1800" b="0"/>
                      </a:pPr>
                      <a:r>
                        <a:rPr sz="1000" u="sng">
                          <a:latin typeface="Arial"/>
                          <a:ea typeface="Arial"/>
                          <a:cs typeface="Arial"/>
                          <a:sym typeface="Arial"/>
                        </a:rPr>
                        <a:t>$	5,000.00</a:t>
                      </a:r>
                    </a:p>
                  </a:txBody>
                  <a:tcPr marL="25400" marR="25400" marT="25400" marB="25400" anchor="b" horzOverflow="overflow">
                    <a:lnB w="12700">
                      <a:solidFill>
                        <a:srgbClr val="000000"/>
                      </a:solidFill>
                      <a:miter lim="400000"/>
                    </a:lnB>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296472">
                <a:tc>
                  <a:txBody>
                    <a:bodyPr/>
                    <a:lstStyle/>
                    <a:p>
                      <a:pPr lvl="0" algn="l" defTabSz="457200">
                        <a:defRPr sz="1800" b="0" i="0">
                          <a:solidFill>
                            <a:srgbClr val="000000"/>
                          </a:solidFill>
                        </a:defRPr>
                      </a:pPr>
                      <a:r>
                        <a:rPr sz="1000">
                          <a:latin typeface="Arial"/>
                          <a:ea typeface="Arial"/>
                          <a:cs typeface="Arial"/>
                          <a:sym typeface="Arial"/>
                        </a:rPr>
                        <a:t>AMORTIZED / LARGER EXPENSES</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defTabSz="457200">
                        <a:defRPr sz="1800" b="0"/>
                      </a:pPr>
                      <a:r>
                        <a:rPr sz="1000" b="1">
                          <a:latin typeface="Arial"/>
                          <a:ea typeface="Arial"/>
                          <a:cs typeface="Arial"/>
                          <a:sym typeface="Arial"/>
                        </a:rPr>
                        <a:t>$	10,266.67</a:t>
                      </a:r>
                    </a:p>
                  </a:txBody>
                  <a:tcPr marL="25400" marR="25400" marT="25400" marB="25400" anchor="b" horzOverflow="overflow">
                    <a:lnT w="12700">
                      <a:solidFill>
                        <a:srgbClr val="000000"/>
                      </a:solidFill>
                      <a:miter lim="400000"/>
                    </a:lnT>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18589">
                <a:tc>
                  <a:txBody>
                    <a:bodyPr/>
                    <a:lstStyle/>
                    <a:p>
                      <a:pPr lvl="0" algn="l" defTabSz="457200">
                        <a:defRPr sz="1000" b="0" i="0">
                          <a:solidFill>
                            <a:srgbClr val="000000"/>
                          </a:solidFill>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lnB w="12700">
                      <a:solidFill>
                        <a:srgbClr val="000000"/>
                      </a:solidFill>
                      <a:miter lim="400000"/>
                    </a:lnB>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18589">
                <a:tc>
                  <a:txBody>
                    <a:bodyPr/>
                    <a:lstStyle/>
                    <a:p>
                      <a:pPr lvl="0" algn="l" defTabSz="457200">
                        <a:defRPr sz="1800" b="0" i="0">
                          <a:solidFill>
                            <a:srgbClr val="000000"/>
                          </a:solidFill>
                        </a:defRPr>
                      </a:pPr>
                      <a:r>
                        <a:rPr sz="1000">
                          <a:latin typeface="Arial"/>
                          <a:ea typeface="Arial"/>
                          <a:cs typeface="Arial"/>
                          <a:sym typeface="Arial"/>
                        </a:rPr>
                        <a:t>TOTAL EXPENSES</a:t>
                      </a:r>
                    </a:p>
                  </a:txBody>
                  <a:tcPr marL="25400" marR="25400" marT="25400" marB="25400" anchor="ctr" horzOverflow="overflow">
                    <a:noFill/>
                  </a:tcPr>
                </a:tc>
                <a:tc>
                  <a:txBody>
                    <a:bodyPr/>
                    <a:lstStyle/>
                    <a:p>
                      <a:pPr lvl="0" defTabSz="457200">
                        <a:defRPr sz="1800" b="0"/>
                      </a:pPr>
                      <a:r>
                        <a:rPr sz="1000" b="1">
                          <a:latin typeface="Arial"/>
                          <a:ea typeface="Arial"/>
                          <a:cs typeface="Arial"/>
                          <a:sym typeface="Arial"/>
                        </a:rPr>
                        <a:t>$	29,408.67</a:t>
                      </a:r>
                    </a:p>
                  </a:txBody>
                  <a:tcPr marL="25400" marR="25400" marT="25400" marB="25400" anchor="b" horzOverflow="overflow">
                    <a:lnT w="12700">
                      <a:solidFill>
                        <a:srgbClr val="000000"/>
                      </a:solidFill>
                      <a:miter lim="400000"/>
                    </a:lnT>
                    <a:lnB w="12700">
                      <a:solidFill>
                        <a:srgbClr val="000000"/>
                      </a:solidFill>
                      <a:miter lim="400000"/>
                    </a:lnB>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dirty="0"/>
                    </a:p>
                  </a:txBody>
                  <a:tcPr marL="25400" marR="25400" marT="25400" marB="25400" anchor="b" horzOverflow="overflow">
                    <a:noFill/>
                  </a:tcPr>
                </a:tc>
              </a:tr>
            </a:tbl>
          </a:graphicData>
        </a:graphic>
      </p:graphicFrame>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lstStyle/>
          <a:p>
            <a:pPr lvl="0">
              <a:defRPr sz="1800"/>
            </a:pPr>
            <a:r>
              <a:rPr sz="4400"/>
              <a:t>2016 Maintenance and Membership Fee</a:t>
            </a:r>
          </a:p>
        </p:txBody>
      </p:sp>
      <p:sp>
        <p:nvSpPr>
          <p:cNvPr id="148" name="Shape 148"/>
          <p:cNvSpPr>
            <a:spLocks noGrp="1"/>
          </p:cNvSpPr>
          <p:nvPr>
            <p:ph type="body" idx="1"/>
          </p:nvPr>
        </p:nvSpPr>
        <p:spPr>
          <a:prstGeom prst="rect">
            <a:avLst/>
          </a:prstGeom>
        </p:spPr>
        <p:txBody>
          <a:bodyPr/>
          <a:lstStyle/>
          <a:p>
            <a:pPr lvl="0">
              <a:defRPr sz="1800"/>
            </a:pPr>
            <a:r>
              <a:rPr sz="3200"/>
              <a:t>$145— One fee for PPOA and Wachusett Shores</a:t>
            </a:r>
          </a:p>
        </p:txBody>
      </p:sp>
      <p:sp>
        <p:nvSpPr>
          <p:cNvPr id="149" name="Shape 14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32</a:t>
            </a:fld>
            <a:endParaRPr sz="1200">
              <a:solidFill>
                <a:srgbClr val="888888"/>
              </a:solidFill>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prstGeom prst="rect">
            <a:avLst/>
          </a:prstGeom>
        </p:spPr>
        <p:txBody>
          <a:bodyPr/>
          <a:lstStyle/>
          <a:p>
            <a:pPr lvl="0">
              <a:defRPr sz="1800"/>
            </a:pPr>
            <a:r>
              <a:rPr sz="4400"/>
              <a:t>Open Positions</a:t>
            </a:r>
          </a:p>
        </p:txBody>
      </p:sp>
      <p:sp>
        <p:nvSpPr>
          <p:cNvPr id="152" name="Shape 152"/>
          <p:cNvSpPr>
            <a:spLocks noGrp="1"/>
          </p:cNvSpPr>
          <p:nvPr>
            <p:ph type="body" idx="1"/>
          </p:nvPr>
        </p:nvSpPr>
        <p:spPr>
          <a:prstGeom prst="rect">
            <a:avLst/>
          </a:prstGeom>
        </p:spPr>
        <p:txBody>
          <a:bodyPr/>
          <a:lstStyle/>
          <a:p>
            <a:pPr lvl="0">
              <a:defRPr sz="1800"/>
            </a:pPr>
            <a:r>
              <a:rPr sz="3200"/>
              <a:t>At least 5 Open Board of Directors Positions</a:t>
            </a:r>
          </a:p>
          <a:p>
            <a:pPr lvl="0">
              <a:defRPr sz="1800"/>
            </a:pPr>
            <a:r>
              <a:rPr sz="3200"/>
              <a:t>Volunteers needed for Associates</a:t>
            </a:r>
          </a:p>
        </p:txBody>
      </p:sp>
      <p:sp>
        <p:nvSpPr>
          <p:cNvPr id="153" name="Shape 15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33</a:t>
            </a:fld>
            <a:endParaRPr sz="1200">
              <a:solidFill>
                <a:srgbClr val="888888"/>
              </a:solidFill>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762000" y="2590800"/>
            <a:ext cx="7772400" cy="1600200"/>
          </a:xfrm>
          <a:prstGeom prst="rect">
            <a:avLst/>
          </a:prstGeom>
        </p:spPr>
        <p:txBody>
          <a:bodyPr/>
          <a:lstStyle>
            <a:lvl1pPr>
              <a:defRPr sz="8000"/>
            </a:lvl1pPr>
          </a:lstStyle>
          <a:p>
            <a:pPr lvl="0">
              <a:defRPr sz="1800"/>
            </a:pPr>
            <a:r>
              <a:rPr sz="8000"/>
              <a:t>Thank You</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prstGeom prst="rect">
            <a:avLst/>
          </a:prstGeom>
        </p:spPr>
        <p:txBody>
          <a:bodyPr/>
          <a:lstStyle/>
          <a:p>
            <a:pPr lvl="0"/>
            <a:endParaRPr/>
          </a:p>
        </p:txBody>
      </p:sp>
      <p:sp>
        <p:nvSpPr>
          <p:cNvPr id="158" name="Shape 158"/>
          <p:cNvSpPr>
            <a:spLocks noGrp="1"/>
          </p:cNvSpPr>
          <p:nvPr>
            <p:ph type="body" idx="1"/>
          </p:nvPr>
        </p:nvSpPr>
        <p:spPr>
          <a:prstGeom prst="rect">
            <a:avLst/>
          </a:prstGeom>
        </p:spPr>
        <p:txBody>
          <a:bodyPr/>
          <a:lstStyle/>
          <a:p>
            <a:pPr lvl="0"/>
            <a:endParaRPr/>
          </a:p>
        </p:txBody>
      </p:sp>
      <p:sp>
        <p:nvSpPr>
          <p:cNvPr id="159" name="Shape 15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35</a:t>
            </a:fld>
            <a:endParaRPr sz="1200">
              <a:solidFill>
                <a:srgbClr val="888888"/>
              </a:solidFill>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lstStyle/>
          <a:p>
            <a:pPr lvl="0">
              <a:defRPr sz="1800">
                <a:solidFill>
                  <a:srgbClr val="000000"/>
                </a:solidFill>
              </a:defRPr>
            </a:pPr>
            <a:fld id="{86CB4B4D-7CA3-9044-876B-883B54F8677D}" type="slidenum">
              <a:rPr sz="1200">
                <a:solidFill>
                  <a:srgbClr val="888888"/>
                </a:solidFill>
              </a:rPr>
              <a:t>36</a:t>
            </a:fld>
            <a:endParaRPr sz="1200">
              <a:solidFill>
                <a:srgbClr val="888888"/>
              </a:solidFill>
            </a:endParaRPr>
          </a:p>
        </p:txBody>
      </p:sp>
      <p:graphicFrame>
        <p:nvGraphicFramePr>
          <p:cNvPr id="162" name="Table 162"/>
          <p:cNvGraphicFramePr/>
          <p:nvPr/>
        </p:nvGraphicFramePr>
        <p:xfrm>
          <a:off x="717036" y="316483"/>
          <a:ext cx="8413969" cy="9860471"/>
        </p:xfrm>
        <a:graphic>
          <a:graphicData uri="http://schemas.openxmlformats.org/drawingml/2006/table">
            <a:tbl>
              <a:tblPr firstCol="1" bandRow="1">
                <a:tableStyleId>{C7B018BB-80A7-4F77-B60F-C8B233D01FF8}</a:tableStyleId>
              </a:tblPr>
              <a:tblGrid>
                <a:gridCol w="1488410"/>
                <a:gridCol w="1488410"/>
                <a:gridCol w="971919"/>
                <a:gridCol w="1488410"/>
                <a:gridCol w="1488410"/>
                <a:gridCol w="1488410"/>
              </a:tblGrid>
              <a:tr h="161760">
                <a:tc>
                  <a:txBody>
                    <a:bodyPr/>
                    <a:lstStyle/>
                    <a:p>
                      <a:pPr lvl="0" algn="ctr" defTabSz="457200">
                        <a:defRPr sz="1800" b="0" i="0">
                          <a:solidFill>
                            <a:srgbClr val="000000"/>
                          </a:solidFill>
                        </a:defRPr>
                      </a:pPr>
                      <a:r>
                        <a:rPr sz="1000">
                          <a:latin typeface="Arial"/>
                          <a:ea typeface="Arial"/>
                          <a:cs typeface="Arial"/>
                          <a:sym typeface="Arial"/>
                        </a:rPr>
                        <a:t>Option 2
</a:t>
                      </a:r>
                    </a:p>
                  </a:txBody>
                  <a:tcPr marL="0" marR="0" marT="0" marB="0" anchor="b" horzOverflow="overflow">
                    <a:noFill/>
                  </a:tcPr>
                </a:tc>
                <a:tc gridSpan="2">
                  <a:txBody>
                    <a:bodyPr/>
                    <a:lstStyle/>
                    <a:p>
                      <a:pPr lvl="0" algn="l" defTabSz="457200">
                        <a:defRPr sz="1800" b="0"/>
                      </a:pPr>
                      <a:r>
                        <a:rPr sz="1000">
                          <a:latin typeface="Arial"/>
                          <a:ea typeface="Arial"/>
                          <a:cs typeface="Arial"/>
                          <a:sym typeface="Arial"/>
                        </a:rPr>
                        <a:t> </a:t>
                      </a:r>
                    </a:p>
                  </a:txBody>
                  <a:tcPr marL="0" marR="0" marT="0" marB="0" anchor="b" horzOverflow="overflow">
                    <a:noFill/>
                  </a:tcPr>
                </a:tc>
                <a:tc hMerge="1">
                  <a:txBody>
                    <a:bodyPr/>
                    <a:lstStyle/>
                    <a:p>
                      <a:endParaRPr lang="en-US"/>
                    </a:p>
                  </a:txBody>
                  <a:tcPr/>
                </a:tc>
                <a:tc>
                  <a:txBody>
                    <a:bodyPr/>
                    <a:lstStyle/>
                    <a:p>
                      <a:pPr lvl="0" algn="ctr" defTabSz="457200">
                        <a:defRPr sz="1800" b="0"/>
                      </a:pPr>
                      <a:r>
                        <a:rPr sz="1000">
                          <a:latin typeface="Arial"/>
                          <a:ea typeface="Arial"/>
                          <a:cs typeface="Arial"/>
                          <a:sym typeface="Arial"/>
                        </a:rPr>
                        <a:t>ESTIMATED 2016  INCOME</a:t>
                      </a:r>
                    </a:p>
                  </a:txBody>
                  <a:tcPr marL="0" marR="0" marT="0" marB="0" anchor="b" horzOverflow="overflow">
                    <a:noFill/>
                  </a:tcPr>
                </a:tc>
                <a:tc>
                  <a:txBody>
                    <a:bodyPr/>
                    <a:lstStyle/>
                    <a:p>
                      <a:pPr lvl="0" algn="ctr" defTabSz="457200">
                        <a:defRPr sz="1800" b="0"/>
                      </a:pPr>
                      <a:r>
                        <a:rPr sz="1000">
                          <a:latin typeface="Arial"/>
                          <a:ea typeface="Arial"/>
                          <a:cs typeface="Arial"/>
                          <a:sym typeface="Arial"/>
                        </a:rPr>
                        <a:t> </a:t>
                      </a:r>
                    </a:p>
                  </a:txBody>
                  <a:tcPr marL="0" marR="0" marT="0" marB="0" anchor="b" horzOverflow="overflow">
                    <a:noFill/>
                  </a:tcPr>
                </a:tc>
                <a:tc>
                  <a:txBody>
                    <a:bodyPr/>
                    <a:lstStyle/>
                    <a:p>
                      <a:pPr lvl="0" algn="ctr" defTabSz="457200">
                        <a:defRPr sz="1800" b="0"/>
                      </a:pPr>
                      <a:r>
                        <a:rPr sz="1000">
                          <a:latin typeface="Arial"/>
                          <a:ea typeface="Arial"/>
                          <a:cs typeface="Arial"/>
                          <a:sym typeface="Arial"/>
                        </a:rPr>
                        <a:t>PROPOSED FY2016 ANNUAL MAINTENANCE FEE</a:t>
                      </a:r>
                    </a:p>
                  </a:txBody>
                  <a:tcPr marL="0" marR="0" marT="0" marB="0" anchor="b" horzOverflow="overflow">
                    <a:noFill/>
                  </a:tcPr>
                </a:tc>
              </a:tr>
              <a:tr h="161760">
                <a:tc>
                  <a:txBody>
                    <a:bodyPr/>
                    <a:lstStyle/>
                    <a:p>
                      <a:pPr lvl="0" algn="l" defTabSz="457200">
                        <a:defRPr sz="1000" b="0" i="0">
                          <a:solidFill>
                            <a:srgbClr val="000000"/>
                          </a:solidFill>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sym typeface="Calibri"/>
                        </a:rPr>
                        <a:t> </a:t>
                      </a: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Liability Insurance</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5,760.00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 </a:t>
                      </a:r>
                    </a:p>
                  </a:txBody>
                  <a:tcPr marL="25400" marR="25400" marT="25400" marB="25400" anchor="b" horzOverflow="overflow">
                    <a:noFill/>
                  </a:tcPr>
                </a:tc>
                <a:tc>
                  <a:txBody>
                    <a:bodyPr/>
                    <a:lstStyle/>
                    <a:p>
                      <a:pPr lvl="0" algn="l" defTabSz="457200">
                        <a:defRPr sz="1800" b="0"/>
                      </a:pPr>
                      <a:r>
                        <a:rPr sz="1000">
                          <a:sym typeface="Calibri"/>
                        </a:rPr>
                        <a:t> </a:t>
                      </a:r>
                    </a:p>
                  </a:txBody>
                  <a:tcPr marL="25400" marR="25400" marT="25400" marB="25400" anchor="b" horzOverflow="overflow">
                    <a:noFill/>
                  </a:tcPr>
                </a:tc>
                <a:tc>
                  <a:txBody>
                    <a:bodyPr/>
                    <a:lstStyle/>
                    <a:p>
                      <a:pPr lvl="0" algn="ctr" defTabSz="457200">
                        <a:defRPr sz="1800" b="0"/>
                      </a:pPr>
                      <a:r>
                        <a:rPr sz="1100" b="1">
                          <a:sym typeface="Calibri"/>
                        </a:rPr>
                        <a:t>$92.37</a:t>
                      </a: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Lodge Insurance</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1,300.00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Lodge Rentals</a:t>
                      </a:r>
                    </a:p>
                  </a:txBody>
                  <a:tcPr marL="25400" marR="25400" marT="25400" marB="25400" anchor="b" horzOverflow="overflow">
                    <a:noFill/>
                  </a:tcPr>
                </a:tc>
                <a:tc>
                  <a:txBody>
                    <a:bodyPr/>
                    <a:lstStyle/>
                    <a:p>
                      <a:pPr lvl="0" defTabSz="457200">
                        <a:defRPr sz="1800" b="0"/>
                      </a:pPr>
                      <a:r>
                        <a:rPr sz="1000">
                          <a:sym typeface="Calibri"/>
                        </a:rPr>
                        <a:t>$1,250.00</a:t>
                      </a: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Property Taxes</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3,500.00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Lions Lodge Rental</a:t>
                      </a:r>
                    </a:p>
                  </a:txBody>
                  <a:tcPr marL="25400" marR="25400" marT="25400" marB="25400" anchor="b" horzOverflow="overflow">
                    <a:noFill/>
                  </a:tcPr>
                </a:tc>
                <a:tc>
                  <a:txBody>
                    <a:bodyPr/>
                    <a:lstStyle/>
                    <a:p>
                      <a:pPr lvl="0" defTabSz="457200">
                        <a:defRPr sz="1800" b="0"/>
                      </a:pPr>
                      <a:r>
                        <a:rPr sz="1000" u="sng">
                          <a:sym typeface="Calibri"/>
                        </a:rPr>
                        <a:t>$700.00</a:t>
                      </a:r>
                    </a:p>
                  </a:txBody>
                  <a:tcPr marL="25400" marR="25400" marT="25400" marB="25400" anchor="b" horzOverflow="overflow">
                    <a:noFill/>
                  </a:tcPr>
                </a:tc>
                <a:tc>
                  <a:txBody>
                    <a:bodyPr/>
                    <a:lstStyle/>
                    <a:p>
                      <a:pPr lvl="0" algn="l" defTabSz="457200">
                        <a:defRPr sz="1800" b="0"/>
                      </a:pPr>
                      <a:r>
                        <a:rPr sz="900">
                          <a:sym typeface="Calibri"/>
                        </a:rPr>
                        <a:t>($92.37 = $27,458.67 divided by 189 Property Owners)</a:t>
                      </a: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State Taxes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177.00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INCOME</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1,950.00</a:t>
                      </a: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Legal</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1,000.00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a:defRPr sz="1000" b="0">
                          <a:sym typeface="Calibri"/>
                        </a:defRPr>
                      </a:pPr>
                      <a:endParaRPr/>
                    </a:p>
                  </a:txBody>
                  <a:tcPr marL="63500" marR="63500" marT="63500" marB="63500"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Tax Accoutant</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250.00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TOTAL EXPENSES</a:t>
                      </a:r>
                    </a:p>
                  </a:txBody>
                  <a:tcPr marL="25400" marR="25400" marT="25400" marB="25400" anchor="b" horzOverflow="overflow">
                    <a:noFill/>
                  </a:tcPr>
                </a:tc>
                <a:tc>
                  <a:txBody>
                    <a:bodyPr/>
                    <a:lstStyle/>
                    <a:p>
                      <a:pPr lvl="0" defTabSz="457200">
                        <a:defRPr sz="1800" b="0"/>
                      </a:pPr>
                      <a:r>
                        <a:rPr sz="1000" b="1">
                          <a:latin typeface="Arial"/>
                          <a:ea typeface="Arial"/>
                          <a:cs typeface="Arial"/>
                          <a:sym typeface="Arial"/>
                        </a:rPr>
                        <a:t>$	19,408.67</a:t>
                      </a: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Hutula/Lodge Oil</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1,000.00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Telephone</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1,000.00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sym typeface="Calibri"/>
                        </a:rPr>
                        <a:t>EXPENSES LESS INCOME</a:t>
                      </a:r>
                    </a:p>
                  </a:txBody>
                  <a:tcPr marL="25400" marR="25400" marT="25400" marB="25400" anchor="b" horzOverflow="overflow">
                    <a:noFill/>
                  </a:tcPr>
                </a:tc>
                <a:tc>
                  <a:txBody>
                    <a:bodyPr/>
                    <a:lstStyle/>
                    <a:p>
                      <a:pPr lvl="0" defTabSz="457200">
                        <a:defRPr sz="1800" b="0"/>
                      </a:pPr>
                      <a:r>
                        <a:rPr sz="1000" b="1">
                          <a:sym typeface="Calibri"/>
                        </a:rPr>
                        <a:t>$	17,458.67</a:t>
                      </a: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Electric</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700.00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a:defRPr sz="1000" b="0">
                          <a:sym typeface="Calibri"/>
                        </a:defRPr>
                      </a:pPr>
                      <a:endParaRPr/>
                    </a:p>
                  </a:txBody>
                  <a:tcPr marL="63500" marR="63500" marT="63500" marB="63500"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Annual Meeting/Mailing Costs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250.00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USPS Stamps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250.00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 </a:t>
                      </a: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 </a:t>
                      </a: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 </a:t>
                      </a: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Portable Toilet</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325.00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Beach water testing</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140.00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100">
                          <a:sym typeface="Calibri"/>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 </a:t>
                      </a: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Trash</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200.00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868">
                          <a:sym typeface="Calibri"/>
                        </a:defRPr>
                      </a:pPr>
                      <a:endParaRPr/>
                    </a:p>
                  </a:txBody>
                  <a:tcPr marL="63500" marR="63500" marT="63500" marB="63500"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Lodge Security</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325.00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Lodge Maint (Furnace, Pump, Plumbing)</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350.00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Lodge  cleaning &amp; supplies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75.00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Tractor fuel &amp; mowing supplies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75.00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Web Site</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100.00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PO Box</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60.00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Lodge inspection</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40.00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Comm of Mass Corporation Fee</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15.00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Pond Chemical Treatments</a:t>
                      </a:r>
                    </a:p>
                  </a:txBody>
                  <a:tcPr marL="25400" marR="25400" marT="25400" marB="25400" anchor="b" horzOverflow="overflow">
                    <a:noFill/>
                  </a:tcPr>
                </a:tc>
                <a:tc>
                  <a:txBody>
                    <a:bodyPr/>
                    <a:lstStyle/>
                    <a:p>
                      <a:pPr lvl="0" defTabSz="457200">
                        <a:defRPr sz="1800" b="0"/>
                      </a:pPr>
                      <a:r>
                        <a:rPr sz="1000" u="sng">
                          <a:latin typeface="Arial"/>
                          <a:ea typeface="Arial"/>
                          <a:cs typeface="Arial"/>
                          <a:sym typeface="Arial"/>
                        </a:rPr>
                        <a:t>$	2,250.00</a:t>
                      </a:r>
                    </a:p>
                  </a:txBody>
                  <a:tcPr marL="25400" marR="25400" marT="25400" marB="25400" anchor="b" horzOverflow="overflow">
                    <a:lnB w="12700">
                      <a:solidFill>
                        <a:srgbClr val="000000"/>
                      </a:solidFill>
                      <a:miter lim="400000"/>
                    </a:lnB>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EXPENSES</a:t>
                      </a:r>
                    </a:p>
                  </a:txBody>
                  <a:tcPr marL="25400" marR="25400" marT="25400" marB="25400" anchor="b" horzOverflow="overflow">
                    <a:noFill/>
                  </a:tcPr>
                </a:tc>
                <a:tc>
                  <a:txBody>
                    <a:bodyPr/>
                    <a:lstStyle/>
                    <a:p>
                      <a:pPr lvl="0" defTabSz="457200">
                        <a:defRPr sz="1800" b="0"/>
                      </a:pPr>
                      <a:r>
                        <a:rPr sz="1000" b="1">
                          <a:latin typeface="Arial"/>
                          <a:ea typeface="Arial"/>
                          <a:cs typeface="Arial"/>
                          <a:sym typeface="Arial"/>
                        </a:rPr>
                        <a:t>$	19,142.00</a:t>
                      </a:r>
                    </a:p>
                  </a:txBody>
                  <a:tcPr marL="25400" marR="25400" marT="25400" marB="25400" anchor="b" horzOverflow="overflow">
                    <a:lnT w="12700">
                      <a:solidFill>
                        <a:srgbClr val="000000"/>
                      </a:solidFill>
                      <a:miter lim="400000"/>
                    </a:lnT>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r>
              <a:tr h="161760">
                <a:tc>
                  <a:txBody>
                    <a:bodyPr/>
                    <a:lstStyle/>
                    <a:p>
                      <a:pPr lvl="0" algn="l" defTabSz="457200">
                        <a:defRPr sz="1000" b="0" i="0">
                          <a:solidFill>
                            <a:srgbClr val="000000"/>
                          </a:solidFill>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000" b="0" i="0">
                          <a:solidFill>
                            <a:srgbClr val="000000"/>
                          </a:solidFill>
                          <a:latin typeface="Arial"/>
                          <a:ea typeface="Arial"/>
                          <a:cs typeface="Arial"/>
                          <a:sym typeface="Arial"/>
                        </a:defRPr>
                      </a:pPr>
                      <a:endParaRPr/>
                    </a:p>
                  </a:txBody>
                  <a:tcPr marL="25400" marR="25400" marT="25400" marB="25400" anchor="b" horzOverflow="overflow">
                    <a:noFill/>
                  </a:tcPr>
                </a:tc>
                <a:tc>
                  <a:txBody>
                    <a:bodyPr/>
                    <a:lstStyle/>
                    <a:p>
                      <a:pPr lvl="0" algn="ctr" defTabSz="457200">
                        <a:defRPr sz="1800" b="0"/>
                      </a:pPr>
                      <a:r>
                        <a:rPr sz="1000" u="sng">
                          <a:latin typeface="Arial"/>
                          <a:ea typeface="Arial"/>
                          <a:cs typeface="Arial"/>
                          <a:sym typeface="Arial"/>
                        </a:rPr>
                        <a:t>Per Occurrence</a:t>
                      </a:r>
                    </a:p>
                  </a:txBody>
                  <a:tcPr marL="25400" marR="25400" marT="25400" marB="25400" anchor="b" horzOverflow="overflow">
                    <a:noFill/>
                  </a:tcPr>
                </a:tc>
                <a:tc>
                  <a:txBody>
                    <a:bodyPr/>
                    <a:lstStyle/>
                    <a:p>
                      <a:pPr lvl="0" algn="ctr" defTabSz="457200">
                        <a:defRPr sz="1800" b="0"/>
                      </a:pPr>
                      <a:r>
                        <a:rPr sz="1000" u="sng">
                          <a:latin typeface="Arial"/>
                          <a:ea typeface="Arial"/>
                          <a:cs typeface="Arial"/>
                          <a:sym typeface="Arial"/>
                        </a:rPr>
                        <a:t>Annualized</a:t>
                      </a: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 </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Beach sand every 2 years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400.00</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200.00</a:t>
                      </a: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Lodge Septic Cleaning every 3 years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200.00</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66.67</a:t>
                      </a: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Dam repair/emergency fund over 20 years</a:t>
                      </a:r>
                    </a:p>
                  </a:txBody>
                  <a:tcPr marL="25400" marR="25400" marT="25400" marB="25400" anchor="b" horzOverflow="overflow">
                    <a:noFill/>
                  </a:tcPr>
                </a:tc>
                <a:tc>
                  <a:txBody>
                    <a:bodyPr/>
                    <a:lstStyle/>
                    <a:p>
                      <a:pPr lvl="0" algn="l" defTabSz="457200">
                        <a:tabLst>
                          <a:tab pos="1397000" algn="r"/>
                        </a:tabLst>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Dredge/Weed harvesting Once over 20 years</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u="sng">
                          <a:latin typeface="Arial"/>
                          <a:ea typeface="Arial"/>
                          <a:cs typeface="Arial"/>
                          <a:sym typeface="Arial"/>
                        </a:defRPr>
                      </a:pPr>
                      <a:endParaRPr/>
                    </a:p>
                  </a:txBody>
                  <a:tcPr marL="25400" marR="25400" marT="25400" marB="25400" anchor="b" horzOverflow="overflow">
                    <a:lnB w="12700">
                      <a:solidFill>
                        <a:srgbClr val="000000"/>
                      </a:solidFill>
                      <a:miter lim="400000"/>
                    </a:lnB>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AMORTIZED / LARGER EXPENSES</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defTabSz="457200">
                        <a:defRPr sz="1800" b="0"/>
                      </a:pPr>
                      <a:r>
                        <a:rPr sz="1000" b="1">
                          <a:latin typeface="Arial"/>
                          <a:ea typeface="Arial"/>
                          <a:cs typeface="Arial"/>
                          <a:sym typeface="Arial"/>
                        </a:rPr>
                        <a:t>$	266.67</a:t>
                      </a:r>
                    </a:p>
                  </a:txBody>
                  <a:tcPr marL="25400" marR="25400" marT="25400" marB="25400" anchor="b" horzOverflow="overflow">
                    <a:lnT w="12700">
                      <a:solidFill>
                        <a:srgbClr val="000000"/>
                      </a:solidFill>
                      <a:miter lim="400000"/>
                    </a:lnT>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000" b="0" i="0">
                          <a:solidFill>
                            <a:srgbClr val="000000"/>
                          </a:solidFill>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lnB w="12700">
                      <a:solidFill>
                        <a:srgbClr val="000000"/>
                      </a:solidFill>
                      <a:miter lim="400000"/>
                    </a:lnB>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TOTAL EXPENSES</a:t>
                      </a:r>
                    </a:p>
                  </a:txBody>
                  <a:tcPr marL="25400" marR="25400" marT="25400" marB="25400" anchor="ctr" horzOverflow="overflow">
                    <a:noFill/>
                  </a:tcPr>
                </a:tc>
                <a:tc>
                  <a:txBody>
                    <a:bodyPr/>
                    <a:lstStyle/>
                    <a:p>
                      <a:pPr lvl="0" defTabSz="457200">
                        <a:defRPr sz="1800" b="0"/>
                      </a:pPr>
                      <a:r>
                        <a:rPr sz="1000" b="1">
                          <a:latin typeface="Arial"/>
                          <a:ea typeface="Arial"/>
                          <a:cs typeface="Arial"/>
                          <a:sym typeface="Arial"/>
                        </a:rPr>
                        <a:t>$	19,408.67</a:t>
                      </a:r>
                    </a:p>
                  </a:txBody>
                  <a:tcPr marL="25400" marR="25400" marT="25400" marB="25400" anchor="b" horzOverflow="overflow">
                    <a:lnT w="12700">
                      <a:solidFill>
                        <a:srgbClr val="000000"/>
                      </a:solidFill>
                      <a:miter lim="400000"/>
                    </a:lnT>
                    <a:lnB w="12700">
                      <a:solidFill>
                        <a:srgbClr val="000000"/>
                      </a:solidFill>
                      <a:miter lim="400000"/>
                    </a:lnB>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bl>
          </a:graphicData>
        </a:graphic>
      </p:graphicFrame>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lstStyle/>
          <a:p>
            <a:pPr lvl="0">
              <a:defRPr sz="1800">
                <a:solidFill>
                  <a:srgbClr val="000000"/>
                </a:solidFill>
              </a:defRPr>
            </a:pPr>
            <a:fld id="{86CB4B4D-7CA3-9044-876B-883B54F8677D}" type="slidenum">
              <a:rPr sz="1200">
                <a:solidFill>
                  <a:srgbClr val="888888"/>
                </a:solidFill>
              </a:rPr>
              <a:t>37</a:t>
            </a:fld>
            <a:endParaRPr sz="1200">
              <a:solidFill>
                <a:srgbClr val="888888"/>
              </a:solidFill>
            </a:endParaRPr>
          </a:p>
        </p:txBody>
      </p:sp>
      <p:graphicFrame>
        <p:nvGraphicFramePr>
          <p:cNvPr id="165" name="Table 165"/>
          <p:cNvGraphicFramePr/>
          <p:nvPr/>
        </p:nvGraphicFramePr>
        <p:xfrm>
          <a:off x="717036" y="316483"/>
          <a:ext cx="8427632" cy="5661634"/>
        </p:xfrm>
        <a:graphic>
          <a:graphicData uri="http://schemas.openxmlformats.org/drawingml/2006/table">
            <a:tbl>
              <a:tblPr firstCol="1" bandRow="1">
                <a:tableStyleId>{C7B018BB-80A7-4F77-B60F-C8B233D01FF8}</a:tableStyleId>
              </a:tblPr>
              <a:tblGrid>
                <a:gridCol w="1488410"/>
                <a:gridCol w="1488410"/>
                <a:gridCol w="971919"/>
                <a:gridCol w="1488410"/>
                <a:gridCol w="1488410"/>
                <a:gridCol w="1488410"/>
              </a:tblGrid>
              <a:tr h="161760">
                <a:tc>
                  <a:txBody>
                    <a:bodyPr/>
                    <a:lstStyle/>
                    <a:p>
                      <a:pPr lvl="0" algn="ctr" defTabSz="457200">
                        <a:defRPr sz="1800" b="0" i="0">
                          <a:solidFill>
                            <a:srgbClr val="000000"/>
                          </a:solidFill>
                        </a:defRPr>
                      </a:pPr>
                      <a:r>
                        <a:rPr sz="1000">
                          <a:latin typeface="Arial"/>
                          <a:ea typeface="Arial"/>
                          <a:cs typeface="Arial"/>
                          <a:sym typeface="Arial"/>
                        </a:rPr>
                        <a:t>Option 3
</a:t>
                      </a:r>
                    </a:p>
                  </a:txBody>
                  <a:tcPr marL="0" marR="0" marT="0" marB="0" anchor="b" horzOverflow="overflow">
                    <a:noFill/>
                  </a:tcPr>
                </a:tc>
                <a:tc gridSpan="2">
                  <a:txBody>
                    <a:bodyPr/>
                    <a:lstStyle/>
                    <a:p>
                      <a:pPr lvl="0" algn="l" defTabSz="457200">
                        <a:defRPr sz="1800" b="0"/>
                      </a:pPr>
                      <a:r>
                        <a:rPr sz="1000">
                          <a:latin typeface="Arial"/>
                          <a:ea typeface="Arial"/>
                          <a:cs typeface="Arial"/>
                          <a:sym typeface="Arial"/>
                        </a:rPr>
                        <a:t> </a:t>
                      </a:r>
                    </a:p>
                  </a:txBody>
                  <a:tcPr marL="0" marR="0" marT="0" marB="0" anchor="b" horzOverflow="overflow">
                    <a:noFill/>
                  </a:tcPr>
                </a:tc>
                <a:tc hMerge="1">
                  <a:txBody>
                    <a:bodyPr/>
                    <a:lstStyle/>
                    <a:p>
                      <a:endParaRPr lang="en-US"/>
                    </a:p>
                  </a:txBody>
                  <a:tcPr/>
                </a:tc>
                <a:tc>
                  <a:txBody>
                    <a:bodyPr/>
                    <a:lstStyle/>
                    <a:p>
                      <a:pPr lvl="0" algn="ctr" defTabSz="457200">
                        <a:defRPr sz="1800" b="0"/>
                      </a:pPr>
                      <a:r>
                        <a:rPr sz="1000">
                          <a:latin typeface="Arial"/>
                          <a:ea typeface="Arial"/>
                          <a:cs typeface="Arial"/>
                          <a:sym typeface="Arial"/>
                        </a:rPr>
                        <a:t>ESTIMATED 2016  INCOME</a:t>
                      </a:r>
                    </a:p>
                  </a:txBody>
                  <a:tcPr marL="0" marR="0" marT="0" marB="0" anchor="b" horzOverflow="overflow">
                    <a:noFill/>
                  </a:tcPr>
                </a:tc>
                <a:tc>
                  <a:txBody>
                    <a:bodyPr/>
                    <a:lstStyle/>
                    <a:p>
                      <a:pPr lvl="0" algn="ctr" defTabSz="457200">
                        <a:defRPr sz="1800" b="0"/>
                      </a:pPr>
                      <a:r>
                        <a:rPr sz="1000">
                          <a:latin typeface="Arial"/>
                          <a:ea typeface="Arial"/>
                          <a:cs typeface="Arial"/>
                          <a:sym typeface="Arial"/>
                        </a:rPr>
                        <a:t> </a:t>
                      </a:r>
                    </a:p>
                  </a:txBody>
                  <a:tcPr marL="0" marR="0" marT="0" marB="0" anchor="b" horzOverflow="overflow">
                    <a:noFill/>
                  </a:tcPr>
                </a:tc>
                <a:tc>
                  <a:txBody>
                    <a:bodyPr/>
                    <a:lstStyle/>
                    <a:p>
                      <a:pPr lvl="0" algn="ctr" defTabSz="457200">
                        <a:defRPr sz="1800" b="0"/>
                      </a:pPr>
                      <a:r>
                        <a:rPr sz="1000">
                          <a:latin typeface="Arial"/>
                          <a:ea typeface="Arial"/>
                          <a:cs typeface="Arial"/>
                          <a:sym typeface="Arial"/>
                        </a:rPr>
                        <a:t>PROPOSED FY2016 ANNUAL MAINTENANCE FEE</a:t>
                      </a:r>
                    </a:p>
                  </a:txBody>
                  <a:tcPr marL="0" marR="0" marT="0" marB="0" anchor="b" horzOverflow="overflow">
                    <a:noFill/>
                  </a:tcPr>
                </a:tc>
              </a:tr>
              <a:tr h="161760">
                <a:tc>
                  <a:txBody>
                    <a:bodyPr/>
                    <a:lstStyle/>
                    <a:p>
                      <a:pPr lvl="0" algn="l" defTabSz="457200">
                        <a:defRPr sz="1000" b="0" i="0">
                          <a:solidFill>
                            <a:srgbClr val="000000"/>
                          </a:solidFill>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sym typeface="Calibri"/>
                        </a:rPr>
                        <a:t> </a:t>
                      </a: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Liability Insurance</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5,760.00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 </a:t>
                      </a:r>
                    </a:p>
                  </a:txBody>
                  <a:tcPr marL="25400" marR="25400" marT="25400" marB="25400" anchor="b" horzOverflow="overflow">
                    <a:noFill/>
                  </a:tcPr>
                </a:tc>
                <a:tc>
                  <a:txBody>
                    <a:bodyPr/>
                    <a:lstStyle/>
                    <a:p>
                      <a:pPr lvl="0" algn="l" defTabSz="457200">
                        <a:defRPr sz="1800" b="0"/>
                      </a:pPr>
                      <a:r>
                        <a:rPr sz="1000">
                          <a:sym typeface="Calibri"/>
                        </a:rPr>
                        <a:t> </a:t>
                      </a:r>
                    </a:p>
                  </a:txBody>
                  <a:tcPr marL="25400" marR="25400" marT="25400" marB="25400" anchor="b" horzOverflow="overflow">
                    <a:noFill/>
                  </a:tcPr>
                </a:tc>
                <a:tc>
                  <a:txBody>
                    <a:bodyPr/>
                    <a:lstStyle/>
                    <a:p>
                      <a:pPr lvl="0" algn="ctr" defTabSz="457200">
                        <a:defRPr sz="1800" b="0"/>
                      </a:pPr>
                      <a:r>
                        <a:rPr sz="1100" b="1">
                          <a:sym typeface="Calibri"/>
                        </a:rPr>
                        <a:t>$80.47</a:t>
                      </a: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Lodge Insurance</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1,300.00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Lodge Rentals</a:t>
                      </a:r>
                    </a:p>
                  </a:txBody>
                  <a:tcPr marL="25400" marR="25400" marT="25400" marB="25400" anchor="b" horzOverflow="overflow">
                    <a:noFill/>
                  </a:tcPr>
                </a:tc>
                <a:tc>
                  <a:txBody>
                    <a:bodyPr/>
                    <a:lstStyle/>
                    <a:p>
                      <a:pPr lvl="0" defTabSz="457200">
                        <a:defRPr sz="1800" b="0"/>
                      </a:pPr>
                      <a:r>
                        <a:rPr sz="1000">
                          <a:sym typeface="Calibri"/>
                        </a:rPr>
                        <a:t>$1,250.00</a:t>
                      </a: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Property Taxes</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3,500.00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Lions Lodge Rental</a:t>
                      </a:r>
                    </a:p>
                  </a:txBody>
                  <a:tcPr marL="25400" marR="25400" marT="25400" marB="25400" anchor="b" horzOverflow="overflow">
                    <a:noFill/>
                  </a:tcPr>
                </a:tc>
                <a:tc>
                  <a:txBody>
                    <a:bodyPr/>
                    <a:lstStyle/>
                    <a:p>
                      <a:pPr lvl="0" defTabSz="457200">
                        <a:defRPr sz="1800" b="0"/>
                      </a:pPr>
                      <a:r>
                        <a:rPr sz="1000" u="sng">
                          <a:sym typeface="Calibri"/>
                        </a:rPr>
                        <a:t>$700.00</a:t>
                      </a:r>
                    </a:p>
                  </a:txBody>
                  <a:tcPr marL="25400" marR="25400" marT="25400" marB="25400" anchor="b" horzOverflow="overflow">
                    <a:noFill/>
                  </a:tcPr>
                </a:tc>
                <a:tc>
                  <a:txBody>
                    <a:bodyPr/>
                    <a:lstStyle/>
                    <a:p>
                      <a:pPr lvl="0" algn="l" defTabSz="457200">
                        <a:defRPr sz="1800" b="0"/>
                      </a:pPr>
                      <a:r>
                        <a:rPr sz="900">
                          <a:sym typeface="Calibri"/>
                        </a:rPr>
                        <a:t>($80.47 = $27,458.67 divided by 189 Property Owners)</a:t>
                      </a: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State Taxes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177.00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INCOME</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1,950.00</a:t>
                      </a: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Legal</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1,000.00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a:defRPr sz="1000" b="0">
                          <a:sym typeface="Calibri"/>
                        </a:defRPr>
                      </a:pPr>
                      <a:endParaRPr/>
                    </a:p>
                  </a:txBody>
                  <a:tcPr marL="63500" marR="63500" marT="63500" marB="63500"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Tax Accoutant</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250.00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TOTAL EXPENSES</a:t>
                      </a:r>
                    </a:p>
                  </a:txBody>
                  <a:tcPr marL="25400" marR="25400" marT="25400" marB="25400" anchor="b" horzOverflow="overflow">
                    <a:noFill/>
                  </a:tcPr>
                </a:tc>
                <a:tc>
                  <a:txBody>
                    <a:bodyPr/>
                    <a:lstStyle/>
                    <a:p>
                      <a:pPr lvl="0" defTabSz="457200">
                        <a:defRPr sz="1800" b="0"/>
                      </a:pPr>
                      <a:r>
                        <a:rPr sz="1000" b="1">
                          <a:latin typeface="Arial"/>
                          <a:ea typeface="Arial"/>
                          <a:cs typeface="Arial"/>
                          <a:sym typeface="Arial"/>
                        </a:rPr>
                        <a:t>$	17,158.67</a:t>
                      </a: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Hutula/Lodge Oil</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1,000.00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Telephone</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1,000.00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sym typeface="Calibri"/>
                        </a:rPr>
                        <a:t>EXPENSES LESS INCOME</a:t>
                      </a:r>
                    </a:p>
                  </a:txBody>
                  <a:tcPr marL="25400" marR="25400" marT="25400" marB="25400" anchor="b" horzOverflow="overflow">
                    <a:noFill/>
                  </a:tcPr>
                </a:tc>
                <a:tc>
                  <a:txBody>
                    <a:bodyPr/>
                    <a:lstStyle/>
                    <a:p>
                      <a:pPr lvl="0" defTabSz="457200">
                        <a:defRPr sz="1800" b="0"/>
                      </a:pPr>
                      <a:r>
                        <a:rPr sz="1000" b="1">
                          <a:sym typeface="Calibri"/>
                        </a:rPr>
                        <a:t>$	15,208.67</a:t>
                      </a: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Electric</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700.00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a:defRPr sz="1000" b="0">
                          <a:sym typeface="Calibri"/>
                        </a:defRPr>
                      </a:pPr>
                      <a:endParaRPr/>
                    </a:p>
                  </a:txBody>
                  <a:tcPr marL="63500" marR="63500" marT="63500" marB="63500"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Annual Meeting/Mailing Costs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250.00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USPS Stamps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250.00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 </a:t>
                      </a: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 </a:t>
                      </a: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 </a:t>
                      </a: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Portable Toilet</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325.00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Beach water testing</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140.00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100">
                          <a:sym typeface="Calibri"/>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 </a:t>
                      </a: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Trash</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200.00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868">
                          <a:sym typeface="Calibri"/>
                        </a:defRPr>
                      </a:pPr>
                      <a:endParaRPr/>
                    </a:p>
                  </a:txBody>
                  <a:tcPr marL="63500" marR="63500" marT="63500" marB="63500"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Lodge Security</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325.00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Lodge Maint (Furnace, Pump, Plumbing)</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350.00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Lodge  cleaning &amp; supplies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75.00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Tractor fuel &amp; mowing supplies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75.00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Web Site</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100.00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PO Box</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60.00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Lodge inspection</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40.00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Comm of Mass Corporation Fee</a:t>
                      </a:r>
                    </a:p>
                  </a:txBody>
                  <a:tcPr marL="25400" marR="25400" marT="25400" marB="25400" horzOverflow="overflow">
                    <a:noFill/>
                  </a:tcPr>
                </a:tc>
                <a:tc>
                  <a:txBody>
                    <a:bodyPr/>
                    <a:lstStyle/>
                    <a:p>
                      <a:pPr lvl="0" defTabSz="457200">
                        <a:defRPr sz="1800" b="0"/>
                      </a:pPr>
                      <a:r>
                        <a:rPr sz="1000">
                          <a:latin typeface="Arial"/>
                          <a:ea typeface="Arial"/>
                          <a:cs typeface="Arial"/>
                          <a:sym typeface="Arial"/>
                        </a:rPr>
                        <a:t>$	15.00</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Pond Chemical Treatments</a:t>
                      </a:r>
                    </a:p>
                  </a:txBody>
                  <a:tcPr marL="25400" marR="25400" marT="25400" marB="25400" anchor="b" horzOverflow="overflow">
                    <a:noFill/>
                  </a:tcPr>
                </a:tc>
                <a:tc>
                  <a:txBody>
                    <a:bodyPr/>
                    <a:lstStyle/>
                    <a:p>
                      <a:pPr lvl="0" algn="l" defTabSz="457200">
                        <a:defRPr sz="1000" b="0" u="sng">
                          <a:latin typeface="Arial"/>
                          <a:ea typeface="Arial"/>
                          <a:cs typeface="Arial"/>
                          <a:sym typeface="Arial"/>
                        </a:defRPr>
                      </a:pPr>
                      <a:endParaRPr/>
                    </a:p>
                  </a:txBody>
                  <a:tcPr marL="25400" marR="25400" marT="25400" marB="25400" anchor="b" horzOverflow="overflow">
                    <a:lnB w="12700">
                      <a:solidFill>
                        <a:srgbClr val="000000"/>
                      </a:solidFill>
                      <a:miter lim="400000"/>
                    </a:lnB>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EXPENSES</a:t>
                      </a:r>
                    </a:p>
                  </a:txBody>
                  <a:tcPr marL="25400" marR="25400" marT="25400" marB="25400" anchor="b" horzOverflow="overflow">
                    <a:noFill/>
                  </a:tcPr>
                </a:tc>
                <a:tc>
                  <a:txBody>
                    <a:bodyPr/>
                    <a:lstStyle/>
                    <a:p>
                      <a:pPr lvl="0" defTabSz="457200">
                        <a:defRPr sz="1800" b="0"/>
                      </a:pPr>
                      <a:r>
                        <a:rPr sz="1000" b="1">
                          <a:latin typeface="Arial"/>
                          <a:ea typeface="Arial"/>
                          <a:cs typeface="Arial"/>
                          <a:sym typeface="Arial"/>
                        </a:rPr>
                        <a:t>$	16,892.00</a:t>
                      </a:r>
                    </a:p>
                  </a:txBody>
                  <a:tcPr marL="25400" marR="25400" marT="25400" marB="25400" anchor="b" horzOverflow="overflow">
                    <a:lnT w="12700">
                      <a:solidFill>
                        <a:srgbClr val="000000"/>
                      </a:solidFill>
                      <a:miter lim="400000"/>
                    </a:lnT>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r>
              <a:tr h="161760">
                <a:tc>
                  <a:txBody>
                    <a:bodyPr/>
                    <a:lstStyle/>
                    <a:p>
                      <a:pPr lvl="0" algn="l" defTabSz="457200">
                        <a:defRPr sz="1000" b="0" i="0">
                          <a:solidFill>
                            <a:srgbClr val="000000"/>
                          </a:solidFill>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000" b="0" i="0">
                          <a:solidFill>
                            <a:srgbClr val="000000"/>
                          </a:solidFill>
                          <a:latin typeface="Arial"/>
                          <a:ea typeface="Arial"/>
                          <a:cs typeface="Arial"/>
                          <a:sym typeface="Arial"/>
                        </a:defRPr>
                      </a:pPr>
                      <a:endParaRPr/>
                    </a:p>
                  </a:txBody>
                  <a:tcPr marL="25400" marR="25400" marT="25400" marB="25400" anchor="b" horzOverflow="overflow">
                    <a:noFill/>
                  </a:tcPr>
                </a:tc>
                <a:tc>
                  <a:txBody>
                    <a:bodyPr/>
                    <a:lstStyle/>
                    <a:p>
                      <a:pPr lvl="0" algn="ctr" defTabSz="457200">
                        <a:defRPr sz="1800" b="0"/>
                      </a:pPr>
                      <a:r>
                        <a:rPr sz="1000" u="sng">
                          <a:latin typeface="Arial"/>
                          <a:ea typeface="Arial"/>
                          <a:cs typeface="Arial"/>
                          <a:sym typeface="Arial"/>
                        </a:rPr>
                        <a:t>Per Occurrence</a:t>
                      </a:r>
                    </a:p>
                  </a:txBody>
                  <a:tcPr marL="25400" marR="25400" marT="25400" marB="25400" anchor="b" horzOverflow="overflow">
                    <a:noFill/>
                  </a:tcPr>
                </a:tc>
                <a:tc>
                  <a:txBody>
                    <a:bodyPr/>
                    <a:lstStyle/>
                    <a:p>
                      <a:pPr lvl="0" algn="ctr" defTabSz="457200">
                        <a:defRPr sz="1800" b="0"/>
                      </a:pPr>
                      <a:r>
                        <a:rPr sz="1000" u="sng">
                          <a:latin typeface="Arial"/>
                          <a:ea typeface="Arial"/>
                          <a:cs typeface="Arial"/>
                          <a:sym typeface="Arial"/>
                        </a:rPr>
                        <a:t>Annualized</a:t>
                      </a:r>
                    </a:p>
                  </a:txBody>
                  <a:tcPr marL="25400" marR="25400" marT="25400" marB="25400" anchor="b" horzOverflow="overflow">
                    <a:noFill/>
                  </a:tcPr>
                </a:tc>
                <a:tc>
                  <a:txBody>
                    <a:bodyPr/>
                    <a:lstStyle/>
                    <a:p>
                      <a:pPr lvl="0" algn="l" defTabSz="457200">
                        <a:defRPr sz="1800" b="0"/>
                      </a:pPr>
                      <a:r>
                        <a:rPr sz="1000">
                          <a:latin typeface="Arial"/>
                          <a:ea typeface="Arial"/>
                          <a:cs typeface="Arial"/>
                          <a:sym typeface="Arial"/>
                        </a:rPr>
                        <a:t> </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Beach sand every 2 years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400.00</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200.00</a:t>
                      </a: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Lodge Septic Cleaning every 3 years</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200.00</a:t>
                      </a:r>
                    </a:p>
                  </a:txBody>
                  <a:tcPr marL="25400" marR="25400" marT="25400" marB="25400" anchor="b" horzOverflow="overflow">
                    <a:noFill/>
                  </a:tcPr>
                </a:tc>
                <a:tc>
                  <a:txBody>
                    <a:bodyPr/>
                    <a:lstStyle/>
                    <a:p>
                      <a:pPr lvl="0" defTabSz="457200">
                        <a:defRPr sz="1800" b="0"/>
                      </a:pPr>
                      <a:r>
                        <a:rPr sz="1000">
                          <a:latin typeface="Arial"/>
                          <a:ea typeface="Arial"/>
                          <a:cs typeface="Arial"/>
                          <a:sym typeface="Arial"/>
                        </a:rPr>
                        <a:t>$	66.67</a:t>
                      </a: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Dam repair/emergency fund over 20 years</a:t>
                      </a:r>
                    </a:p>
                  </a:txBody>
                  <a:tcPr marL="25400" marR="25400" marT="25400" marB="25400" anchor="b" horzOverflow="overflow">
                    <a:noFill/>
                  </a:tcPr>
                </a:tc>
                <a:tc>
                  <a:txBody>
                    <a:bodyPr/>
                    <a:lstStyle/>
                    <a:p>
                      <a:pPr lvl="0" algn="l" defTabSz="457200">
                        <a:tabLst>
                          <a:tab pos="1397000" algn="r"/>
                        </a:tabLst>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a:defRPr sz="1000" b="0">
                          <a:sym typeface="Calibri"/>
                        </a:defRPr>
                      </a:pPr>
                      <a:endParaRPr/>
                    </a:p>
                  </a:txBody>
                  <a:tcPr marL="63500" marR="63500" marT="63500" marB="63500"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Dredge/Weed harvesting Once over 20 years</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u="sng">
                          <a:latin typeface="Arial"/>
                          <a:ea typeface="Arial"/>
                          <a:cs typeface="Arial"/>
                          <a:sym typeface="Arial"/>
                        </a:defRPr>
                      </a:pPr>
                      <a:endParaRPr/>
                    </a:p>
                  </a:txBody>
                  <a:tcPr marL="25400" marR="25400" marT="25400" marB="25400" anchor="b" horzOverflow="overflow">
                    <a:lnB w="12700">
                      <a:solidFill>
                        <a:srgbClr val="000000"/>
                      </a:solidFill>
                      <a:miter lim="400000"/>
                    </a:lnB>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AMORTIZED / LARGER EXPENSES</a:t>
                      </a: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defTabSz="457200">
                        <a:defRPr sz="1800" b="0"/>
                      </a:pPr>
                      <a:r>
                        <a:rPr sz="1000" b="1">
                          <a:latin typeface="Arial"/>
                          <a:ea typeface="Arial"/>
                          <a:cs typeface="Arial"/>
                          <a:sym typeface="Arial"/>
                        </a:rPr>
                        <a:t>$	266.67</a:t>
                      </a:r>
                    </a:p>
                  </a:txBody>
                  <a:tcPr marL="25400" marR="25400" marT="25400" marB="25400" anchor="b" horzOverflow="overflow">
                    <a:lnT w="12700">
                      <a:solidFill>
                        <a:srgbClr val="000000"/>
                      </a:solidFill>
                      <a:miter lim="400000"/>
                    </a:lnT>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000" b="0" i="0">
                          <a:solidFill>
                            <a:srgbClr val="000000"/>
                          </a:solidFill>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lnB w="12700">
                      <a:solidFill>
                        <a:srgbClr val="000000"/>
                      </a:solidFill>
                      <a:miter lim="400000"/>
                    </a:lnB>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r h="161760">
                <a:tc>
                  <a:txBody>
                    <a:bodyPr/>
                    <a:lstStyle/>
                    <a:p>
                      <a:pPr lvl="0" algn="l" defTabSz="457200">
                        <a:defRPr sz="1800" b="0" i="0">
                          <a:solidFill>
                            <a:srgbClr val="000000"/>
                          </a:solidFill>
                        </a:defRPr>
                      </a:pPr>
                      <a:r>
                        <a:rPr sz="1000">
                          <a:latin typeface="Arial"/>
                          <a:ea typeface="Arial"/>
                          <a:cs typeface="Arial"/>
                          <a:sym typeface="Arial"/>
                        </a:rPr>
                        <a:t>TOTAL EXPENSES</a:t>
                      </a:r>
                    </a:p>
                  </a:txBody>
                  <a:tcPr marL="25400" marR="25400" marT="25400" marB="25400" anchor="ctr" horzOverflow="overflow">
                    <a:noFill/>
                  </a:tcPr>
                </a:tc>
                <a:tc>
                  <a:txBody>
                    <a:bodyPr/>
                    <a:lstStyle/>
                    <a:p>
                      <a:pPr lvl="0" defTabSz="457200">
                        <a:defRPr sz="1800" b="0"/>
                      </a:pPr>
                      <a:r>
                        <a:rPr sz="1000" b="1">
                          <a:latin typeface="Arial"/>
                          <a:ea typeface="Arial"/>
                          <a:cs typeface="Arial"/>
                          <a:sym typeface="Arial"/>
                        </a:rPr>
                        <a:t>$	17,158.67</a:t>
                      </a:r>
                    </a:p>
                  </a:txBody>
                  <a:tcPr marL="25400" marR="25400" marT="25400" marB="25400" anchor="b" horzOverflow="overflow">
                    <a:lnT w="12700">
                      <a:solidFill>
                        <a:srgbClr val="000000"/>
                      </a:solidFill>
                      <a:miter lim="400000"/>
                    </a:lnT>
                    <a:lnB w="12700">
                      <a:solidFill>
                        <a:srgbClr val="000000"/>
                      </a:solidFill>
                      <a:miter lim="400000"/>
                    </a:lnB>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c>
                  <a:txBody>
                    <a:bodyPr/>
                    <a:lstStyle/>
                    <a:p>
                      <a:pPr lvl="0" algn="l" defTabSz="457200">
                        <a:defRPr sz="1000" b="0">
                          <a:latin typeface="Arial"/>
                          <a:ea typeface="Arial"/>
                          <a:cs typeface="Arial"/>
                          <a:sym typeface="Arial"/>
                        </a:defRPr>
                      </a:pPr>
                      <a:endParaRPr/>
                    </a:p>
                  </a:txBody>
                  <a:tcPr marL="25400" marR="25400" marT="25400" marB="25400" anchor="b" horzOverflow="overflow">
                    <a:noFill/>
                  </a:tcPr>
                </a:tc>
              </a:tr>
            </a:tbl>
          </a:graphicData>
        </a:graphic>
      </p:graphicFrame>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prstGeom prst="rect">
            <a:avLst/>
          </a:prstGeom>
        </p:spPr>
        <p:txBody>
          <a:bodyPr/>
          <a:lstStyle/>
          <a:p>
            <a:pPr lvl="1">
              <a:defRPr sz="1800"/>
            </a:pPr>
            <a:r>
              <a:rPr sz="4400"/>
              <a:t>Thanks for the few who volunteer to help run PPOA</a:t>
            </a:r>
          </a:p>
        </p:txBody>
      </p:sp>
      <p:sp>
        <p:nvSpPr>
          <p:cNvPr id="65" name="Shape 65"/>
          <p:cNvSpPr>
            <a:spLocks noGrp="1"/>
          </p:cNvSpPr>
          <p:nvPr>
            <p:ph type="body" idx="1"/>
          </p:nvPr>
        </p:nvSpPr>
        <p:spPr>
          <a:prstGeom prst="rect">
            <a:avLst/>
          </a:prstGeom>
        </p:spPr>
        <p:txBody>
          <a:bodyPr/>
          <a:lstStyle/>
          <a:p>
            <a:pPr marL="264032" lvl="0" indent="-264032" defTabSz="704087">
              <a:spcBef>
                <a:spcPts val="500"/>
              </a:spcBef>
              <a:defRPr sz="1800"/>
            </a:pPr>
            <a:r>
              <a:rPr sz="2464"/>
              <a:t>PPOA Board of Directors and Associates</a:t>
            </a:r>
          </a:p>
          <a:p>
            <a:pPr marL="264032" lvl="0" indent="-264032" defTabSz="704087">
              <a:spcBef>
                <a:spcPts val="500"/>
              </a:spcBef>
              <a:defRPr sz="1800"/>
            </a:pPr>
            <a:r>
              <a:rPr sz="2464"/>
              <a:t>Deb Daly for bi-weekly pond testing</a:t>
            </a:r>
          </a:p>
          <a:p>
            <a:pPr marL="264032" lvl="0" indent="-264032" defTabSz="704087">
              <a:spcBef>
                <a:spcPts val="500"/>
              </a:spcBef>
              <a:defRPr sz="1800"/>
            </a:pPr>
            <a:r>
              <a:rPr sz="2464"/>
              <a:t>Jim Ellis for goose abatement and trail maintenance</a:t>
            </a:r>
          </a:p>
          <a:p>
            <a:pPr marL="264032" lvl="0" indent="-264032" defTabSz="704087">
              <a:spcBef>
                <a:spcPts val="500"/>
              </a:spcBef>
              <a:defRPr sz="1800"/>
            </a:pPr>
            <a:r>
              <a:rPr sz="2464"/>
              <a:t>Toni Bradley and Jeff Meusser for database and mailing</a:t>
            </a:r>
          </a:p>
          <a:p>
            <a:pPr marL="264032" lvl="0" indent="-264032" defTabSz="704087">
              <a:spcBef>
                <a:spcPts val="500"/>
              </a:spcBef>
              <a:defRPr sz="1800"/>
            </a:pPr>
            <a:r>
              <a:rPr sz="2464"/>
              <a:t>Gail Orciuch for treasure’s duty and database</a:t>
            </a:r>
          </a:p>
          <a:p>
            <a:pPr marL="264032" lvl="0" indent="-264032" defTabSz="704087">
              <a:spcBef>
                <a:spcPts val="500"/>
              </a:spcBef>
              <a:defRPr sz="1800"/>
            </a:pPr>
            <a:r>
              <a:rPr sz="2464"/>
              <a:t>Bob and Sherry Brooks for Lodge rentals</a:t>
            </a:r>
          </a:p>
          <a:p>
            <a:pPr marL="264032" lvl="0" indent="-264032" defTabSz="704087">
              <a:spcBef>
                <a:spcPts val="500"/>
              </a:spcBef>
              <a:defRPr sz="1800"/>
            </a:pPr>
            <a:r>
              <a:rPr sz="2464"/>
              <a:t>Bill Holmans for plowing</a:t>
            </a:r>
          </a:p>
          <a:p>
            <a:pPr marL="264032" lvl="0" indent="-264032" defTabSz="704087">
              <a:spcBef>
                <a:spcPts val="500"/>
              </a:spcBef>
              <a:defRPr sz="1800"/>
            </a:pPr>
            <a:r>
              <a:rPr sz="2464"/>
              <a:t>Jay Began for mowing</a:t>
            </a:r>
          </a:p>
          <a:p>
            <a:pPr marL="264032" lvl="0" indent="-264032" defTabSz="704087">
              <a:spcBef>
                <a:spcPts val="500"/>
              </a:spcBef>
              <a:defRPr sz="1800"/>
            </a:pPr>
            <a:r>
              <a:rPr sz="2464"/>
              <a:t>Eric and Carol Goodhart and for entry board decorating</a:t>
            </a:r>
          </a:p>
          <a:p>
            <a:pPr marL="264032" lvl="0" indent="-264032" defTabSz="704087">
              <a:spcBef>
                <a:spcPts val="500"/>
              </a:spcBef>
              <a:defRPr sz="1800"/>
            </a:pPr>
            <a:r>
              <a:rPr sz="2464"/>
              <a:t>Brendan Toupense for being Webmaster</a:t>
            </a:r>
          </a:p>
          <a:p>
            <a:pPr marL="264032" lvl="0" indent="-264032" defTabSz="704087">
              <a:spcBef>
                <a:spcPts val="500"/>
              </a:spcBef>
              <a:defRPr sz="1800"/>
            </a:pPr>
            <a:r>
              <a:rPr sz="2464"/>
              <a:t>Betty Ann Sharp for presentations slides</a:t>
            </a:r>
          </a:p>
        </p:txBody>
      </p:sp>
      <p:sp>
        <p:nvSpPr>
          <p:cNvPr id="66" name="Shape 6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4</a:t>
            </a:fld>
            <a:endParaRPr sz="1200">
              <a:solidFill>
                <a:srgbClr val="888888"/>
              </a:solidFill>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071"/>
            <a:ext cx="8229600" cy="508815"/>
          </a:xfrm>
        </p:spPr>
        <p:txBody>
          <a:bodyPr>
            <a:normAutofit/>
          </a:bodyPr>
          <a:lstStyle/>
          <a:p>
            <a:r>
              <a:rPr lang="en-US" sz="2400" b="1" dirty="0" err="1" smtClean="0"/>
              <a:t>Wachusett</a:t>
            </a:r>
            <a:r>
              <a:rPr lang="en-US" sz="2400" b="1" dirty="0" smtClean="0"/>
              <a:t> Shores General Meeting Minutes, May 4, 2014</a:t>
            </a:r>
            <a:endParaRPr lang="en-US" sz="2400" b="1" dirty="0"/>
          </a:p>
        </p:txBody>
      </p:sp>
      <p:sp>
        <p:nvSpPr>
          <p:cNvPr id="3" name="Text Placeholder 2"/>
          <p:cNvSpPr>
            <a:spLocks noGrp="1"/>
          </p:cNvSpPr>
          <p:nvPr>
            <p:ph type="body" idx="1"/>
          </p:nvPr>
        </p:nvSpPr>
        <p:spPr>
          <a:xfrm>
            <a:off x="274321" y="964475"/>
            <a:ext cx="8338456" cy="5688874"/>
          </a:xfrm>
        </p:spPr>
        <p:txBody>
          <a:bodyPr>
            <a:noAutofit/>
          </a:bodyPr>
          <a:lstStyle/>
          <a:p>
            <a:r>
              <a:rPr lang="en-US" sz="1800" dirty="0"/>
              <a:t>PPOA President Bill </a:t>
            </a:r>
            <a:r>
              <a:rPr lang="en-US" sz="1800" dirty="0" err="1"/>
              <a:t>Homans</a:t>
            </a:r>
            <a:r>
              <a:rPr lang="en-US" sz="1800" dirty="0"/>
              <a:t> called the meeting to order at 3:00.  </a:t>
            </a:r>
          </a:p>
          <a:p>
            <a:r>
              <a:rPr lang="en-US" sz="1800" dirty="0"/>
              <a:t>Dennis </a:t>
            </a:r>
            <a:r>
              <a:rPr lang="en-US" sz="1800" dirty="0" err="1"/>
              <a:t>Majikas</a:t>
            </a:r>
            <a:r>
              <a:rPr lang="en-US" sz="1800" dirty="0"/>
              <a:t> provided some history of </a:t>
            </a:r>
            <a:r>
              <a:rPr lang="en-US" sz="1800" dirty="0" err="1"/>
              <a:t>Wachusett</a:t>
            </a:r>
            <a:r>
              <a:rPr lang="en-US" sz="1800" dirty="0"/>
              <a:t> Shores and the origin of the $18 fee, explaining how the Pine Crest Property Owners Association came be the legal entity with the authority to maintain the property and collect revenue to maintain it. Under the laws governing the Association the time has come after  twenty years to renew the “Covenants.” The list of covenants has been revised with the assistance of legal  counsel to eliminate provisions that are </a:t>
            </a:r>
            <a:r>
              <a:rPr lang="en-US" sz="1800" dirty="0" err="1"/>
              <a:t>out-dated</a:t>
            </a:r>
            <a:r>
              <a:rPr lang="en-US" sz="1800" dirty="0"/>
              <a:t> or have been superseded by Hubbardston ordinances. </a:t>
            </a:r>
          </a:p>
          <a:p>
            <a:r>
              <a:rPr lang="en-US" sz="1800" dirty="0"/>
              <a:t>Bill </a:t>
            </a:r>
            <a:r>
              <a:rPr lang="en-US" sz="1800" dirty="0" err="1"/>
              <a:t>Homans</a:t>
            </a:r>
            <a:r>
              <a:rPr lang="en-US" sz="1800" dirty="0"/>
              <a:t> continued the discussion,  explaining the need to change the fee situation to more effectively maintain the  </a:t>
            </a:r>
            <a:r>
              <a:rPr lang="en-US" sz="1800" dirty="0" smtClean="0"/>
              <a:t>Pine Crest </a:t>
            </a:r>
            <a:r>
              <a:rPr lang="en-US" sz="1800" dirty="0"/>
              <a:t>property. A general discussion developed concerning the legal issues concerning property liens. There was general sympathy to the view that the $18 fee was too low. Some objected to the  lack of timely legal opinion; others that the submitted opinion was too vague.</a:t>
            </a:r>
          </a:p>
          <a:p>
            <a:r>
              <a:rPr lang="en-US" sz="1800" dirty="0"/>
              <a:t>A number of important measures were passed at  this meeting:</a:t>
            </a:r>
          </a:p>
          <a:p>
            <a:r>
              <a:rPr lang="en-US" sz="1800" dirty="0"/>
              <a:t>Motion : Jim Ellis. To renew the revised covenants for another twenty years with the  exception of the  provision for the maintenance fee which will be open to revision every year .    Seconded: Cathy </a:t>
            </a:r>
            <a:r>
              <a:rPr lang="en-US" sz="1800" dirty="0" err="1"/>
              <a:t>Airoldi</a:t>
            </a:r>
            <a:r>
              <a:rPr lang="en-US" sz="1800" dirty="0"/>
              <a:t>.  </a:t>
            </a:r>
            <a:r>
              <a:rPr lang="en-US" sz="1800" dirty="0" smtClean="0"/>
              <a:t> Motion </a:t>
            </a:r>
            <a:r>
              <a:rPr lang="en-US" sz="1800" dirty="0"/>
              <a:t>passed.</a:t>
            </a:r>
          </a:p>
          <a:p>
            <a:r>
              <a:rPr lang="en-US" sz="1800" dirty="0"/>
              <a:t>Motion: Mike </a:t>
            </a:r>
            <a:r>
              <a:rPr lang="en-US" sz="1800" dirty="0" err="1"/>
              <a:t>Tobine</a:t>
            </a:r>
            <a:r>
              <a:rPr lang="en-US" sz="1800" dirty="0"/>
              <a:t>. To  increase the  $18 maintenance fee by $50 to a total of $68. Seconded: Cathy </a:t>
            </a:r>
            <a:r>
              <a:rPr lang="en-US" sz="1800" dirty="0" err="1"/>
              <a:t>Airoldi</a:t>
            </a:r>
            <a:r>
              <a:rPr lang="en-US" sz="1800" dirty="0" smtClean="0"/>
              <a:t>.  Motion </a:t>
            </a:r>
            <a:r>
              <a:rPr lang="en-US" sz="1800" dirty="0"/>
              <a:t>passed.</a:t>
            </a:r>
          </a:p>
          <a:p>
            <a:pPr marL="0" indent="0">
              <a:buNone/>
            </a:pPr>
            <a:endParaRPr lang="en-US" sz="1800" dirty="0"/>
          </a:p>
        </p:txBody>
      </p:sp>
    </p:spTree>
    <p:extLst>
      <p:ext uri="{BB962C8B-B14F-4D97-AF65-F5344CB8AC3E}">
        <p14:creationId xmlns:p14="http://schemas.microsoft.com/office/powerpoint/2010/main" val="24717348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err="1"/>
              <a:t>Wachusett</a:t>
            </a:r>
            <a:r>
              <a:rPr lang="en-US" sz="2400" b="1" dirty="0"/>
              <a:t> Shores General Meeting Minutes, May </a:t>
            </a:r>
            <a:r>
              <a:rPr lang="en-US" sz="2400" b="1" dirty="0" smtClean="0"/>
              <a:t>4, </a:t>
            </a:r>
            <a:r>
              <a:rPr lang="en-US" sz="2400" b="1" dirty="0"/>
              <a:t>2014</a:t>
            </a:r>
            <a:endParaRPr lang="en-US" sz="2400" dirty="0"/>
          </a:p>
        </p:txBody>
      </p:sp>
      <p:sp>
        <p:nvSpPr>
          <p:cNvPr id="3" name="Text Placeholder 2"/>
          <p:cNvSpPr>
            <a:spLocks noGrp="1"/>
          </p:cNvSpPr>
          <p:nvPr>
            <p:ph type="body" idx="1"/>
          </p:nvPr>
        </p:nvSpPr>
        <p:spPr/>
        <p:txBody>
          <a:bodyPr>
            <a:normAutofit/>
          </a:bodyPr>
          <a:lstStyle/>
          <a:p>
            <a:r>
              <a:rPr lang="en-US" sz="1900" dirty="0"/>
              <a:t>Motion: Andy </a:t>
            </a:r>
            <a:r>
              <a:rPr lang="en-US" sz="1900" dirty="0" err="1"/>
              <a:t>LeMoine</a:t>
            </a:r>
            <a:r>
              <a:rPr lang="en-US" sz="1900" dirty="0"/>
              <a:t>. To request legal assistance to examine all the implications regarding  title insurance, and real estate sales in the event that liens are placed on property for failure to pay assessment fees. Seconded: </a:t>
            </a:r>
            <a:r>
              <a:rPr lang="en-US" sz="1900" dirty="0" smtClean="0"/>
              <a:t> Motion </a:t>
            </a:r>
            <a:r>
              <a:rPr lang="en-US" sz="1900" dirty="0"/>
              <a:t>passed.</a:t>
            </a:r>
          </a:p>
          <a:p>
            <a:r>
              <a:rPr lang="en-US" sz="1900" dirty="0"/>
              <a:t>Motion: Cathy </a:t>
            </a:r>
            <a:r>
              <a:rPr lang="en-US" sz="1900" dirty="0" err="1"/>
              <a:t>Airoldi</a:t>
            </a:r>
            <a:r>
              <a:rPr lang="en-US" sz="1900" dirty="0"/>
              <a:t>. That the proposed new maintenance fee in any one year be sent out with the annual meeting notice—90 days ahead—every year with the budget details so it can be reviewed at the meeting. Seconded: Jim Ellis</a:t>
            </a:r>
            <a:r>
              <a:rPr lang="en-US" sz="1900" dirty="0" smtClean="0"/>
              <a:t>.  Motion </a:t>
            </a:r>
            <a:r>
              <a:rPr lang="en-US" sz="1900" dirty="0"/>
              <a:t>passed.</a:t>
            </a:r>
          </a:p>
          <a:p>
            <a:endParaRPr lang="en-US" sz="1900" dirty="0"/>
          </a:p>
          <a:p>
            <a:r>
              <a:rPr lang="en-US" sz="1900" b="1" dirty="0" err="1"/>
              <a:t>Wachusett</a:t>
            </a:r>
            <a:r>
              <a:rPr lang="en-US" sz="1900" b="1" dirty="0"/>
              <a:t> Shores Meeting Adjourned:  4:45</a:t>
            </a:r>
            <a:endParaRPr lang="en-US" sz="1900" dirty="0"/>
          </a:p>
          <a:p>
            <a:endParaRPr lang="en-US" sz="1900" dirty="0"/>
          </a:p>
          <a:p>
            <a:r>
              <a:rPr lang="en-US" sz="1900" b="1" dirty="0"/>
              <a:t>Respectfully submitted,</a:t>
            </a:r>
            <a:endParaRPr lang="en-US" sz="1900" dirty="0"/>
          </a:p>
          <a:p>
            <a:r>
              <a:rPr lang="en-US" sz="1900" dirty="0"/>
              <a:t>Bob Cronin, Clerk</a:t>
            </a:r>
          </a:p>
          <a:p>
            <a:endParaRPr lang="en-US" dirty="0"/>
          </a:p>
        </p:txBody>
      </p:sp>
    </p:spTree>
    <p:extLst>
      <p:ext uri="{BB962C8B-B14F-4D97-AF65-F5344CB8AC3E}">
        <p14:creationId xmlns:p14="http://schemas.microsoft.com/office/powerpoint/2010/main" val="199957020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76"/>
            <a:ext cx="8229600" cy="534941"/>
          </a:xfrm>
        </p:spPr>
        <p:txBody>
          <a:bodyPr>
            <a:normAutofit/>
          </a:bodyPr>
          <a:lstStyle/>
          <a:p>
            <a:r>
              <a:rPr lang="en-US" sz="2400" b="1" dirty="0" smtClean="0"/>
              <a:t>PPOA Annual Meeting Minutes, May 4, 2014</a:t>
            </a:r>
            <a:endParaRPr lang="en-US" sz="2400" b="1" dirty="0"/>
          </a:p>
        </p:txBody>
      </p:sp>
      <p:sp>
        <p:nvSpPr>
          <p:cNvPr id="3" name="Text Placeholder 2"/>
          <p:cNvSpPr>
            <a:spLocks noGrp="1"/>
          </p:cNvSpPr>
          <p:nvPr>
            <p:ph type="body" idx="1"/>
          </p:nvPr>
        </p:nvSpPr>
        <p:spPr>
          <a:xfrm>
            <a:off x="457200" y="627017"/>
            <a:ext cx="8229600" cy="6035040"/>
          </a:xfrm>
        </p:spPr>
        <p:txBody>
          <a:bodyPr>
            <a:noAutofit/>
          </a:bodyPr>
          <a:lstStyle/>
          <a:p>
            <a:r>
              <a:rPr lang="en-US" sz="1700" b="1" dirty="0" smtClean="0"/>
              <a:t>Meeting </a:t>
            </a:r>
            <a:r>
              <a:rPr lang="en-US" sz="1700" b="1" dirty="0"/>
              <a:t>called to order: 4:55 </a:t>
            </a:r>
            <a:r>
              <a:rPr lang="en-US" sz="1700" dirty="0"/>
              <a:t>(The PPOA meeting followed shortly after the </a:t>
            </a:r>
            <a:r>
              <a:rPr lang="en-US" sz="1700" dirty="0" err="1"/>
              <a:t>Wachusett</a:t>
            </a:r>
            <a:r>
              <a:rPr lang="en-US" sz="1700" dirty="0"/>
              <a:t> </a:t>
            </a:r>
            <a:r>
              <a:rPr lang="en-US" sz="1700" dirty="0" smtClean="0"/>
              <a:t>Shores </a:t>
            </a:r>
            <a:r>
              <a:rPr lang="en-US" sz="1700" dirty="0"/>
              <a:t>meeting was adjourned.) </a:t>
            </a:r>
            <a:endParaRPr lang="en-US" sz="1700" dirty="0" smtClean="0"/>
          </a:p>
          <a:p>
            <a:r>
              <a:rPr lang="en-US" sz="1700" dirty="0" smtClean="0"/>
              <a:t> </a:t>
            </a:r>
            <a:r>
              <a:rPr lang="en-US" sz="1700" b="1" dirty="0"/>
              <a:t>Review of the Minutes: </a:t>
            </a:r>
            <a:r>
              <a:rPr lang="en-US" sz="1700" dirty="0"/>
              <a:t>The Minutes of the 2013 Annual Meeting were accepted as written. </a:t>
            </a:r>
          </a:p>
          <a:p>
            <a:r>
              <a:rPr lang="en-US" sz="1700" b="1" dirty="0"/>
              <a:t>Treasurer’s Report: </a:t>
            </a:r>
            <a:r>
              <a:rPr lang="en-US" sz="1700" dirty="0"/>
              <a:t>The Treasurer’s Report was approved unanimously. </a:t>
            </a:r>
          </a:p>
          <a:p>
            <a:r>
              <a:rPr lang="en-US" sz="1700" dirty="0" smtClean="0"/>
              <a:t>Bill </a:t>
            </a:r>
            <a:r>
              <a:rPr lang="en-US" sz="1700" dirty="0" err="1"/>
              <a:t>Homans</a:t>
            </a:r>
            <a:r>
              <a:rPr lang="en-US" sz="1700" dirty="0"/>
              <a:t> thanked Deb Daly for continuing to test the water at the pond in keeping with Health Department regulations. </a:t>
            </a:r>
          </a:p>
          <a:p>
            <a:r>
              <a:rPr lang="en-US" sz="1700" dirty="0" smtClean="0"/>
              <a:t>Jim </a:t>
            </a:r>
            <a:r>
              <a:rPr lang="en-US" sz="1700" dirty="0"/>
              <a:t>Ellis presented a power point presentation concerning the future of the pond if the area is not maintained. (eutrophication) </a:t>
            </a:r>
          </a:p>
          <a:p>
            <a:r>
              <a:rPr lang="en-US" sz="1700" dirty="0" smtClean="0"/>
              <a:t>Another </a:t>
            </a:r>
            <a:r>
              <a:rPr lang="en-US" sz="1700" dirty="0"/>
              <a:t>opinion will be obtained regarding the dam. A tree is scheduled for removal. </a:t>
            </a:r>
          </a:p>
          <a:p>
            <a:r>
              <a:rPr lang="en-US" sz="1700" dirty="0" smtClean="0"/>
              <a:t>Jim </a:t>
            </a:r>
            <a:r>
              <a:rPr lang="en-US" sz="1700" dirty="0"/>
              <a:t>Ellis will continue to addle the eggs of Canada geese. </a:t>
            </a:r>
          </a:p>
          <a:p>
            <a:r>
              <a:rPr lang="en-US" sz="1700" dirty="0" smtClean="0"/>
              <a:t>As </a:t>
            </a:r>
            <a:r>
              <a:rPr lang="en-US" sz="1700" dirty="0"/>
              <a:t>previously determined, the beach clean-up date will be May 17. (Rain date May 18.) </a:t>
            </a:r>
          </a:p>
          <a:p>
            <a:r>
              <a:rPr lang="en-US" sz="1700" dirty="0" smtClean="0"/>
              <a:t>All </a:t>
            </a:r>
            <a:r>
              <a:rPr lang="en-US" sz="1700" dirty="0"/>
              <a:t>presented Bi Law changes voted on and approved </a:t>
            </a:r>
          </a:p>
          <a:p>
            <a:r>
              <a:rPr lang="en-US" sz="1700" dirty="0" smtClean="0"/>
              <a:t>Jim </a:t>
            </a:r>
            <a:r>
              <a:rPr lang="en-US" sz="1700" dirty="0"/>
              <a:t>Ellis moved that the PPOA dues be $100 making a total of $168—assuming the new fee schedule becomes affirmed. Motion passed unanimously. </a:t>
            </a:r>
          </a:p>
          <a:p>
            <a:r>
              <a:rPr lang="en-US" sz="1700" dirty="0" smtClean="0"/>
              <a:t>Bob </a:t>
            </a:r>
            <a:r>
              <a:rPr lang="en-US" sz="1700" dirty="0"/>
              <a:t>Cronin is stepping down as Clerk and is replaced by Eric </a:t>
            </a:r>
            <a:r>
              <a:rPr lang="en-US" sz="1700" dirty="0" err="1"/>
              <a:t>Goodheart</a:t>
            </a:r>
            <a:r>
              <a:rPr lang="en-US" sz="1700" dirty="0"/>
              <a:t>. Dave </a:t>
            </a:r>
            <a:r>
              <a:rPr lang="en-US" sz="1700" dirty="0" err="1"/>
              <a:t>Blad</a:t>
            </a:r>
            <a:r>
              <a:rPr lang="en-US" sz="1700" dirty="0"/>
              <a:t> will stay on as a Director. </a:t>
            </a:r>
          </a:p>
          <a:p>
            <a:r>
              <a:rPr lang="en-US" sz="1700" dirty="0" smtClean="0"/>
              <a:t>Bill </a:t>
            </a:r>
            <a:r>
              <a:rPr lang="en-US" sz="1700" dirty="0" err="1"/>
              <a:t>Homans</a:t>
            </a:r>
            <a:r>
              <a:rPr lang="en-US" sz="1700" dirty="0"/>
              <a:t> mentioned reviving the July beach party. </a:t>
            </a:r>
          </a:p>
          <a:p>
            <a:r>
              <a:rPr lang="en-US" sz="1700" b="1" dirty="0"/>
              <a:t>Meeting adjourned: 5:52 </a:t>
            </a:r>
            <a:r>
              <a:rPr lang="en-US" sz="1700" b="1" dirty="0" smtClean="0"/>
              <a:t> Respectfully </a:t>
            </a:r>
            <a:r>
              <a:rPr lang="en-US" sz="1700" b="1" dirty="0"/>
              <a:t>submitted, </a:t>
            </a:r>
            <a:r>
              <a:rPr lang="en-US" sz="1700" dirty="0" smtClean="0"/>
              <a:t>Bob Cronin</a:t>
            </a:r>
            <a:endParaRPr lang="en-US" sz="1800" dirty="0"/>
          </a:p>
        </p:txBody>
      </p:sp>
    </p:spTree>
    <p:extLst>
      <p:ext uri="{BB962C8B-B14F-4D97-AF65-F5344CB8AC3E}">
        <p14:creationId xmlns:p14="http://schemas.microsoft.com/office/powerpoint/2010/main" val="377034287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prstGeom prst="rect">
            <a:avLst/>
          </a:prstGeom>
        </p:spPr>
        <p:txBody>
          <a:bodyPr/>
          <a:lstStyle/>
          <a:p>
            <a:pPr lvl="0">
              <a:defRPr sz="1800"/>
            </a:pPr>
            <a:r>
              <a:rPr sz="4400"/>
              <a:t>Old Business</a:t>
            </a:r>
          </a:p>
        </p:txBody>
      </p:sp>
      <p:sp>
        <p:nvSpPr>
          <p:cNvPr id="69" name="Shape 69"/>
          <p:cNvSpPr>
            <a:spLocks noGrp="1"/>
          </p:cNvSpPr>
          <p:nvPr>
            <p:ph type="body" idx="1"/>
          </p:nvPr>
        </p:nvSpPr>
        <p:spPr>
          <a:prstGeom prst="rect">
            <a:avLst/>
          </a:prstGeom>
        </p:spPr>
        <p:txBody>
          <a:bodyPr/>
          <a:lstStyle/>
          <a:p>
            <a:pPr lvl="0">
              <a:defRPr sz="1800"/>
            </a:pPr>
            <a:r>
              <a:rPr sz="3200"/>
              <a:t>Goose egg treatment</a:t>
            </a:r>
          </a:p>
          <a:p>
            <a:pPr lvl="0">
              <a:defRPr sz="1800"/>
            </a:pPr>
            <a:r>
              <a:rPr sz="3200"/>
              <a:t>Email instead of mailing</a:t>
            </a:r>
          </a:p>
          <a:p>
            <a:pPr lvl="0">
              <a:defRPr sz="1800"/>
            </a:pPr>
            <a:r>
              <a:rPr sz="3200"/>
              <a:t>Dam Maintenance</a:t>
            </a:r>
          </a:p>
          <a:p>
            <a:pPr lvl="0">
              <a:defRPr sz="1800"/>
            </a:pPr>
            <a:r>
              <a:rPr sz="3200"/>
              <a:t>Beach Cleanup</a:t>
            </a:r>
          </a:p>
          <a:p>
            <a:pPr lvl="0">
              <a:defRPr sz="1800"/>
            </a:pPr>
            <a:r>
              <a:rPr sz="3200"/>
              <a:t>Bi-Law Changes</a:t>
            </a:r>
          </a:p>
          <a:p>
            <a:pPr lvl="0">
              <a:defRPr sz="1800"/>
            </a:pPr>
            <a:r>
              <a:rPr sz="3200"/>
              <a:t>Maintenance Fee and PPOA membership Fee voted on and approved</a:t>
            </a:r>
          </a:p>
          <a:p>
            <a:pPr lvl="0">
              <a:defRPr sz="1800"/>
            </a:pPr>
            <a:r>
              <a:rPr sz="3200"/>
              <a:t>July Beach Party</a:t>
            </a:r>
          </a:p>
        </p:txBody>
      </p:sp>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8</a:t>
            </a:fld>
            <a:endParaRPr sz="1200">
              <a:solidFill>
                <a:srgbClr val="888888"/>
              </a:solidFill>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609600" y="304800"/>
            <a:ext cx="8077200" cy="1143000"/>
          </a:xfrm>
          <a:prstGeom prst="rect">
            <a:avLst/>
          </a:prstGeom>
        </p:spPr>
        <p:txBody>
          <a:bodyPr>
            <a:normAutofit fontScale="90000"/>
          </a:bodyPr>
          <a:lstStyle/>
          <a:p>
            <a:pPr lvl="0" defTabSz="905255">
              <a:defRPr sz="1800"/>
            </a:pPr>
            <a:r>
              <a:rPr sz="3564"/>
              <a:t>Treasurer’s Report</a:t>
            </a:r>
            <a:br>
              <a:rPr sz="3564"/>
            </a:br>
            <a:r>
              <a:rPr sz="3564"/>
              <a:t> March 31, 2015</a:t>
            </a:r>
          </a:p>
        </p:txBody>
      </p:sp>
      <p:graphicFrame>
        <p:nvGraphicFramePr>
          <p:cNvPr id="73" name="Table 73"/>
          <p:cNvGraphicFramePr/>
          <p:nvPr/>
        </p:nvGraphicFramePr>
        <p:xfrm>
          <a:off x="381000" y="1371600"/>
          <a:ext cx="8429625" cy="5187758"/>
        </p:xfrm>
        <a:graphic>
          <a:graphicData uri="http://schemas.openxmlformats.org/drawingml/2006/table">
            <a:tbl>
              <a:tblPr firstRow="1" firstCol="1" bandRow="1">
                <a:tableStyleId>{C7B018BB-80A7-4F77-B60F-C8B233D01FF8}</a:tableStyleId>
              </a:tblPr>
              <a:tblGrid>
                <a:gridCol w="2809875"/>
                <a:gridCol w="2809875"/>
                <a:gridCol w="2809875"/>
              </a:tblGrid>
              <a:tr h="652419">
                <a:tc>
                  <a:txBody>
                    <a:bodyPr/>
                    <a:lstStyle/>
                    <a:p>
                      <a:pPr lvl="0" algn="l">
                        <a:defRPr sz="1800" b="0" i="0">
                          <a:solidFill>
                            <a:srgbClr val="000000"/>
                          </a:solidFill>
                        </a:defRPr>
                      </a:pPr>
                      <a:r>
                        <a:rPr b="1" i="1" dirty="0">
                          <a:solidFill>
                            <a:srgbClr val="FFFFFF"/>
                          </a:solidFill>
                          <a:sym typeface="Calibri"/>
                        </a:rPr>
                        <a:t>Account</a:t>
                      </a:r>
                    </a:p>
                  </a:txBody>
                  <a:tcPr marL="63500" marR="63500" marT="63500" marB="63500" horzOverflow="overflow">
                    <a:lnL w="28575">
                      <a:solidFill>
                        <a:srgbClr val="000000"/>
                      </a:solidFill>
                      <a:round/>
                    </a:lnL>
                    <a:lnR w="12700">
                      <a:solidFill>
                        <a:srgbClr val="000000"/>
                      </a:solidFill>
                      <a:round/>
                    </a:lnR>
                    <a:lnT w="28575">
                      <a:solidFill>
                        <a:srgbClr val="000000"/>
                      </a:solidFill>
                      <a:round/>
                    </a:lnT>
                    <a:lnB w="12700">
                      <a:solidFill>
                        <a:srgbClr val="000000"/>
                      </a:solidFill>
                      <a:round/>
                    </a:lnB>
                  </a:tcPr>
                </a:tc>
                <a:tc>
                  <a:txBody>
                    <a:bodyPr/>
                    <a:lstStyle/>
                    <a:p>
                      <a:pPr lvl="0" algn="l">
                        <a:defRPr sz="1800" b="0" i="0">
                          <a:solidFill>
                            <a:srgbClr val="000000"/>
                          </a:solidFill>
                        </a:defRPr>
                      </a:pPr>
                      <a:r>
                        <a:rPr sz="2000" b="1">
                          <a:solidFill>
                            <a:srgbClr val="FFFFFF"/>
                          </a:solidFill>
                          <a:latin typeface="Trebuchet MS"/>
                          <a:ea typeface="Trebuchet MS"/>
                          <a:cs typeface="Trebuchet MS"/>
                          <a:sym typeface="Trebuchet MS"/>
                        </a:rPr>
                        <a:t>Portfolio Total: </a:t>
                      </a:r>
                    </a:p>
                  </a:txBody>
                  <a:tcPr marL="63500" marR="63500" marT="63500" marB="63500" horzOverflow="overflow">
                    <a:lnL w="12700">
                      <a:solidFill>
                        <a:srgbClr val="000000"/>
                      </a:solidFill>
                      <a:round/>
                    </a:lnL>
                    <a:lnR w="12700">
                      <a:solidFill>
                        <a:srgbClr val="000000"/>
                      </a:solidFill>
                      <a:round/>
                    </a:lnR>
                    <a:lnT w="28575">
                      <a:solidFill>
                        <a:srgbClr val="000000"/>
                      </a:solidFill>
                      <a:round/>
                    </a:lnT>
                    <a:lnB w="12700">
                      <a:solidFill>
                        <a:srgbClr val="000000"/>
                      </a:solidFill>
                      <a:round/>
                    </a:lnB>
                  </a:tcPr>
                </a:tc>
                <a:tc>
                  <a:txBody>
                    <a:bodyPr/>
                    <a:lstStyle/>
                    <a:p>
                      <a:pPr lvl="0" algn="l">
                        <a:defRPr sz="1800" b="0" i="0">
                          <a:solidFill>
                            <a:srgbClr val="000000"/>
                          </a:solidFill>
                        </a:defRPr>
                      </a:pPr>
                      <a:r>
                        <a:rPr sz="2000" b="1">
                          <a:solidFill>
                            <a:srgbClr val="FFFFFF"/>
                          </a:solidFill>
                          <a:latin typeface="Trebuchet MS"/>
                          <a:ea typeface="Trebuchet MS"/>
                          <a:cs typeface="Trebuchet MS"/>
                          <a:sym typeface="Trebuchet MS"/>
                        </a:rPr>
                        <a:t>FYTD Income/ Interest Earned </a:t>
                      </a:r>
                    </a:p>
                  </a:txBody>
                  <a:tcPr marL="63500" marR="63500" marT="63500" marB="63500" horzOverflow="overflow">
                    <a:lnL w="12700">
                      <a:solidFill>
                        <a:srgbClr val="000000"/>
                      </a:solidFill>
                      <a:round/>
                    </a:lnL>
                    <a:lnR w="28575">
                      <a:solidFill>
                        <a:srgbClr val="000000"/>
                      </a:solidFill>
                      <a:round/>
                    </a:lnR>
                    <a:lnT w="28575">
                      <a:solidFill>
                        <a:srgbClr val="000000"/>
                      </a:solidFill>
                      <a:round/>
                    </a:lnT>
                    <a:lnB w="12700">
                      <a:solidFill>
                        <a:srgbClr val="000000"/>
                      </a:solidFill>
                      <a:round/>
                    </a:lnB>
                  </a:tcPr>
                </a:tc>
              </a:tr>
              <a:tr h="548537">
                <a:tc>
                  <a:txBody>
                    <a:bodyPr/>
                    <a:lstStyle/>
                    <a:p>
                      <a:pPr lvl="0" algn="l">
                        <a:defRPr sz="1800" b="0" i="0">
                          <a:solidFill>
                            <a:srgbClr val="000000"/>
                          </a:solidFill>
                        </a:defRPr>
                      </a:pPr>
                      <a:r>
                        <a:rPr sz="2000" b="1">
                          <a:solidFill>
                            <a:srgbClr val="FFFFFF"/>
                          </a:solidFill>
                          <a:latin typeface="Trebuchet MS"/>
                          <a:ea typeface="Trebuchet MS"/>
                          <a:cs typeface="Trebuchet MS"/>
                          <a:sym typeface="Trebuchet MS"/>
                        </a:rPr>
                        <a:t>GFA Checking </a:t>
                      </a:r>
                    </a:p>
                  </a:txBody>
                  <a:tcPr marL="63500" marR="63500" marT="63500" marB="6350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defRPr sz="1800" b="0"/>
                      </a:pPr>
                      <a:r>
                        <a:rPr b="1">
                          <a:sym typeface="Calibri"/>
                        </a:rPr>
                        <a:t>$978.83</a:t>
                      </a:r>
                    </a:p>
                  </a:txBody>
                  <a:tcPr marL="63500" marR="63500" marT="63500" marB="6350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defRPr sz="1800" b="0"/>
                      </a:pPr>
                      <a:r>
                        <a:rPr b="1">
                          <a:sym typeface="Calibri"/>
                        </a:rPr>
                        <a:t>$0.31</a:t>
                      </a:r>
                    </a:p>
                  </a:txBody>
                  <a:tcPr marL="63500" marR="63500" marT="63500" marB="6350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tcPr>
                </a:tc>
              </a:tr>
              <a:tr h="577664">
                <a:tc>
                  <a:txBody>
                    <a:bodyPr/>
                    <a:lstStyle/>
                    <a:p>
                      <a:pPr lvl="0" algn="l">
                        <a:defRPr sz="1800" b="0" i="0">
                          <a:solidFill>
                            <a:srgbClr val="000000"/>
                          </a:solidFill>
                        </a:defRPr>
                      </a:pPr>
                      <a:r>
                        <a:rPr sz="2000" b="1">
                          <a:solidFill>
                            <a:srgbClr val="FFFFFF"/>
                          </a:solidFill>
                          <a:latin typeface="Trebuchet MS"/>
                          <a:ea typeface="Trebuchet MS"/>
                          <a:cs typeface="Trebuchet MS"/>
                          <a:sym typeface="Trebuchet MS"/>
                        </a:rPr>
                        <a:t>GFA Savings </a:t>
                      </a:r>
                    </a:p>
                  </a:txBody>
                  <a:tcPr marL="63500" marR="63500" marT="63500" marB="6350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defRPr sz="1800" b="0"/>
                      </a:pPr>
                      <a:r>
                        <a:rPr b="1">
                          <a:sym typeface="Calibri"/>
                        </a:rPr>
                        <a:t>$1,561.91</a:t>
                      </a:r>
                    </a:p>
                  </a:txBody>
                  <a:tcPr marL="63500" marR="63500" marT="63500" marB="6350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defRPr sz="1800" b="0"/>
                      </a:pPr>
                      <a:r>
                        <a:rPr b="1">
                          <a:sym typeface="Calibri"/>
                        </a:rPr>
                        <a:t>$3.26</a:t>
                      </a:r>
                    </a:p>
                  </a:txBody>
                  <a:tcPr marL="63500" marR="63500" marT="63500" marB="6350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tcPr>
                </a:tc>
              </a:tr>
              <a:tr h="652419">
                <a:tc>
                  <a:txBody>
                    <a:bodyPr/>
                    <a:lstStyle/>
                    <a:p>
                      <a:pPr lvl="0" algn="l">
                        <a:defRPr sz="1800" b="0" i="0">
                          <a:solidFill>
                            <a:srgbClr val="000000"/>
                          </a:solidFill>
                        </a:defRPr>
                      </a:pPr>
                      <a:r>
                        <a:rPr b="1">
                          <a:solidFill>
                            <a:srgbClr val="FFFFFF"/>
                          </a:solidFill>
                          <a:sym typeface="Calibri"/>
                        </a:rPr>
                        <a:t>Total GFA Accounts</a:t>
                      </a:r>
                    </a:p>
                  </a:txBody>
                  <a:tcPr marL="63500" marR="63500" marT="63500" marB="6350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defRPr sz="1800" b="0"/>
                      </a:pPr>
                      <a:r>
                        <a:rPr b="1" dirty="0">
                          <a:sym typeface="Calibri"/>
                        </a:rPr>
                        <a:t>$2,540.74</a:t>
                      </a:r>
                    </a:p>
                  </a:txBody>
                  <a:tcPr marL="63500" marR="63500" marT="63500" marB="6350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defRPr sz="1800">
                          <a:sym typeface="Calibri"/>
                        </a:defRPr>
                      </a:pPr>
                      <a:endParaRPr/>
                    </a:p>
                  </a:txBody>
                  <a:tcPr marL="63500" marR="63500" marT="63500" marB="6350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tcPr>
                </a:tc>
              </a:tr>
              <a:tr h="652419">
                <a:tc>
                  <a:txBody>
                    <a:bodyPr/>
                    <a:lstStyle/>
                    <a:p>
                      <a:pPr lvl="0" algn="l">
                        <a:defRPr sz="1800" b="0" i="0">
                          <a:solidFill>
                            <a:srgbClr val="000000"/>
                          </a:solidFill>
                        </a:defRPr>
                      </a:pPr>
                      <a:r>
                        <a:rPr sz="2000" b="1">
                          <a:solidFill>
                            <a:srgbClr val="FFFFFF"/>
                          </a:solidFill>
                          <a:latin typeface="Trebuchet MS"/>
                          <a:ea typeface="Trebuchet MS"/>
                          <a:cs typeface="Trebuchet MS"/>
                          <a:sym typeface="Trebuchet MS"/>
                        </a:rPr>
                        <a:t>Merrill Lynch Investments</a:t>
                      </a:r>
                    </a:p>
                  </a:txBody>
                  <a:tcPr marL="63500" marR="63500" marT="63500" marB="6350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defRPr sz="1800" b="0"/>
                      </a:pPr>
                      <a:r>
                        <a:rPr b="1">
                          <a:sym typeface="Calibri"/>
                        </a:rPr>
                        <a:t>$208,337.48</a:t>
                      </a:r>
                    </a:p>
                  </a:txBody>
                  <a:tcPr marL="63500" marR="63500" marT="63500" marB="6350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defRPr sz="1800" b="0"/>
                      </a:pPr>
                      <a:endParaRPr/>
                    </a:p>
                  </a:txBody>
                  <a:tcPr marL="63500" marR="63500" marT="63500" marB="6350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tcPr>
                </a:tc>
              </a:tr>
              <a:tr h="652419">
                <a:tc>
                  <a:txBody>
                    <a:bodyPr/>
                    <a:lstStyle/>
                    <a:p>
                      <a:pPr lvl="0" algn="l">
                        <a:defRPr sz="1800" b="0" i="0">
                          <a:solidFill>
                            <a:srgbClr val="000000"/>
                          </a:solidFill>
                        </a:defRPr>
                      </a:pPr>
                      <a:r>
                        <a:rPr sz="2000" b="1">
                          <a:solidFill>
                            <a:srgbClr val="FFFFFF"/>
                          </a:solidFill>
                          <a:latin typeface="Trebuchet MS"/>
                          <a:ea typeface="Trebuchet MS"/>
                          <a:cs typeface="Trebuchet MS"/>
                          <a:sym typeface="Trebuchet MS"/>
                        </a:rPr>
                        <a:t>Merrill Lynch Cash Balance</a:t>
                      </a:r>
                    </a:p>
                  </a:txBody>
                  <a:tcPr marL="63500" marR="63500" marT="63500" marB="6350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defRPr sz="1800" b="0"/>
                      </a:pPr>
                      <a:r>
                        <a:rPr b="1">
                          <a:sym typeface="Calibri"/>
                        </a:rPr>
                        <a:t>$15,907.69</a:t>
                      </a:r>
                    </a:p>
                  </a:txBody>
                  <a:tcPr marL="63500" marR="63500" marT="63500" marB="6350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defRPr sz="1800" b="0"/>
                      </a:pPr>
                      <a:endParaRPr/>
                    </a:p>
                  </a:txBody>
                  <a:tcPr marL="63500" marR="63500" marT="63500" marB="6350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tcPr>
                </a:tc>
              </a:tr>
              <a:tr h="652419">
                <a:tc>
                  <a:txBody>
                    <a:bodyPr/>
                    <a:lstStyle/>
                    <a:p>
                      <a:pPr lvl="0" algn="l">
                        <a:defRPr sz="1800" b="0" i="0">
                          <a:solidFill>
                            <a:srgbClr val="000000"/>
                          </a:solidFill>
                        </a:defRPr>
                      </a:pPr>
                      <a:r>
                        <a:rPr sz="2000" b="1">
                          <a:solidFill>
                            <a:srgbClr val="FFFFFF"/>
                          </a:solidFill>
                          <a:sym typeface="Calibri"/>
                        </a:rPr>
                        <a:t>Total </a:t>
                      </a:r>
                      <a:r>
                        <a:rPr sz="2000" b="1">
                          <a:solidFill>
                            <a:srgbClr val="FFFFFF"/>
                          </a:solidFill>
                          <a:latin typeface="Trebuchet MS"/>
                          <a:ea typeface="Trebuchet MS"/>
                          <a:cs typeface="Trebuchet MS"/>
                          <a:sym typeface="Trebuchet MS"/>
                        </a:rPr>
                        <a:t>Merrill Lynch</a:t>
                      </a:r>
                    </a:p>
                  </a:txBody>
                  <a:tcPr marL="63500" marR="63500" marT="63500" marB="6350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defRPr sz="1800" b="0"/>
                      </a:pPr>
                      <a:r>
                        <a:rPr b="1">
                          <a:sym typeface="Calibri"/>
                        </a:rPr>
                        <a:t>$224,245.17</a:t>
                      </a:r>
                    </a:p>
                  </a:txBody>
                  <a:tcPr marL="63500" marR="63500" marT="63500" marB="6350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defRPr sz="1800" b="0"/>
                      </a:pPr>
                      <a:endParaRPr/>
                    </a:p>
                  </a:txBody>
                  <a:tcPr marL="63500" marR="63500" marT="63500" marB="6350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tcPr>
                </a:tc>
              </a:tr>
              <a:tr h="546919">
                <a:tc>
                  <a:txBody>
                    <a:bodyPr/>
                    <a:lstStyle/>
                    <a:p>
                      <a:pPr lvl="0" algn="l">
                        <a:defRPr sz="1800" b="0" i="0">
                          <a:solidFill>
                            <a:srgbClr val="000000"/>
                          </a:solidFill>
                        </a:defRPr>
                      </a:pPr>
                      <a:r>
                        <a:rPr sz="2000" b="1">
                          <a:solidFill>
                            <a:srgbClr val="FFFFFF"/>
                          </a:solidFill>
                          <a:latin typeface="Trebuchet MS"/>
                          <a:ea typeface="Trebuchet MS"/>
                          <a:cs typeface="Trebuchet MS"/>
                          <a:sym typeface="Trebuchet MS"/>
                        </a:rPr>
                        <a:t>TOTAL </a:t>
                      </a:r>
                    </a:p>
                  </a:txBody>
                  <a:tcPr marL="63500" marR="63500" marT="63500" marB="63500" horzOverflow="overflow">
                    <a:lnL w="28575">
                      <a:solidFill>
                        <a:srgbClr val="000000"/>
                      </a:solidFill>
                      <a:round/>
                    </a:lnL>
                    <a:lnR w="12700">
                      <a:solidFill>
                        <a:srgbClr val="000000"/>
                      </a:solidFill>
                      <a:round/>
                    </a:lnR>
                    <a:lnT w="12700">
                      <a:solidFill>
                        <a:srgbClr val="000000"/>
                      </a:solidFill>
                      <a:round/>
                    </a:lnT>
                    <a:lnB w="28575">
                      <a:solidFill>
                        <a:srgbClr val="000000"/>
                      </a:solidFill>
                      <a:round/>
                    </a:lnB>
                  </a:tcPr>
                </a:tc>
                <a:tc>
                  <a:txBody>
                    <a:bodyPr/>
                    <a:lstStyle/>
                    <a:p>
                      <a:pPr lvl="0" algn="l">
                        <a:defRPr sz="1800" b="0"/>
                      </a:pPr>
                      <a:r>
                        <a:rPr b="1">
                          <a:sym typeface="Calibri"/>
                        </a:rPr>
                        <a:t>$226,785.91</a:t>
                      </a:r>
                    </a:p>
                  </a:txBody>
                  <a:tcPr marL="63500" marR="63500" marT="63500" marB="63500" horzOverflow="overflow">
                    <a:lnL w="12700">
                      <a:solidFill>
                        <a:srgbClr val="000000"/>
                      </a:solidFill>
                      <a:round/>
                    </a:lnL>
                    <a:lnR w="12700">
                      <a:solidFill>
                        <a:srgbClr val="000000"/>
                      </a:solidFill>
                      <a:round/>
                    </a:lnR>
                    <a:lnT w="12700">
                      <a:solidFill>
                        <a:srgbClr val="000000"/>
                      </a:solidFill>
                      <a:round/>
                    </a:lnT>
                    <a:lnB w="28575">
                      <a:solidFill>
                        <a:srgbClr val="000000"/>
                      </a:solidFill>
                      <a:round/>
                    </a:lnB>
                  </a:tcPr>
                </a:tc>
                <a:tc>
                  <a:txBody>
                    <a:bodyPr/>
                    <a:lstStyle/>
                    <a:p>
                      <a:pPr lvl="0" algn="l">
                        <a:defRPr sz="1800" b="0"/>
                      </a:pPr>
                      <a:endParaRPr/>
                    </a:p>
                  </a:txBody>
                  <a:tcPr marL="63500" marR="63500" marT="63500" marB="63500" horzOverflow="overflow">
                    <a:lnL w="12700">
                      <a:solidFill>
                        <a:srgbClr val="000000"/>
                      </a:solidFill>
                      <a:round/>
                    </a:lnL>
                    <a:lnR w="28575">
                      <a:solidFill>
                        <a:srgbClr val="000000"/>
                      </a:solidFill>
                      <a:round/>
                    </a:lnR>
                    <a:lnT w="12700">
                      <a:solidFill>
                        <a:srgbClr val="000000"/>
                      </a:solidFill>
                      <a:round/>
                    </a:lnT>
                    <a:lnB w="28575">
                      <a:solidFill>
                        <a:srgbClr val="000000"/>
                      </a:solidFill>
                      <a:round/>
                    </a:lnB>
                  </a:tcPr>
                </a:tc>
              </a:tr>
            </a:tbl>
          </a:graphicData>
        </a:graphic>
      </p:graphicFrame>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Book"/>
        <a:ea typeface="Avenir Book"/>
        <a:cs typeface="Avenir Book"/>
      </a:majorFont>
      <a:minorFont>
        <a:latin typeface="Calibri"/>
        <a:ea typeface="Calibri"/>
        <a:cs typeface="Calibri"/>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Book"/>
        <a:ea typeface="Avenir Book"/>
        <a:cs typeface="Avenir Book"/>
      </a:majorFont>
      <a:minorFont>
        <a:latin typeface="Calibri"/>
        <a:ea typeface="Calibri"/>
        <a:cs typeface="Calibri"/>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TotalTime>
  <Words>2469</Words>
  <Application>Microsoft Office PowerPoint</Application>
  <PresentationFormat>On-screen Show (4:3)</PresentationFormat>
  <Paragraphs>758</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Avenir Book</vt:lpstr>
      <vt:lpstr>Calibri</vt:lpstr>
      <vt:lpstr>Times New Roman</vt:lpstr>
      <vt:lpstr>Trebuchet MS</vt:lpstr>
      <vt:lpstr>Default</vt:lpstr>
      <vt:lpstr>PowerPoint Presentation</vt:lpstr>
      <vt:lpstr>2015 Wachusett Shores And PPOA Meeting</vt:lpstr>
      <vt:lpstr>Agenda</vt:lpstr>
      <vt:lpstr>Thanks for the few who volunteer to help run PPOA</vt:lpstr>
      <vt:lpstr>Wachusett Shores General Meeting Minutes, May 4, 2014</vt:lpstr>
      <vt:lpstr>Wachusett Shores General Meeting Minutes, May 4, 2014</vt:lpstr>
      <vt:lpstr>PPOA Annual Meeting Minutes, May 4, 2014</vt:lpstr>
      <vt:lpstr>Old Business</vt:lpstr>
      <vt:lpstr>Treasurer’s Report  March 31, 2015</vt:lpstr>
      <vt:lpstr>TOTAL NET WORTH</vt:lpstr>
      <vt:lpstr>As of March 31, FY 2015</vt:lpstr>
      <vt:lpstr>FY 2015 Maintenance &amp; Improvements</vt:lpstr>
      <vt:lpstr>Income</vt:lpstr>
      <vt:lpstr>Withdrawal from investments to cover operating costs and expenditures</vt:lpstr>
      <vt:lpstr>Cash Flow</vt:lpstr>
      <vt:lpstr>Merrill Lynch Investments</vt:lpstr>
      <vt:lpstr>Annual Portfolio</vt:lpstr>
      <vt:lpstr>Operating Budget</vt:lpstr>
      <vt:lpstr>Income</vt:lpstr>
      <vt:lpstr>Our Beautiful Pond</vt:lpstr>
      <vt:lpstr>What is happening?</vt:lpstr>
      <vt:lpstr>PowerPoint Presentation</vt:lpstr>
      <vt:lpstr>PowerPoint Presentation</vt:lpstr>
      <vt:lpstr>Eutrophication – our pond’s future if we do nothing</vt:lpstr>
      <vt:lpstr>What do we need to do about it?</vt:lpstr>
      <vt:lpstr>Maintenance &amp; Improvements</vt:lpstr>
      <vt:lpstr>Barn Proceeds with Expenditures</vt:lpstr>
      <vt:lpstr> Capital Expenditures from Dam Proceeds</vt:lpstr>
      <vt:lpstr>Capital Improvements</vt:lpstr>
      <vt:lpstr>New Business</vt:lpstr>
      <vt:lpstr>PowerPoint Presentation</vt:lpstr>
      <vt:lpstr>2016 Maintenance and Membership Fee</vt:lpstr>
      <vt:lpstr>Open Positions</vt:lpstr>
      <vt:lpstr>Thank You</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Gail</cp:lastModifiedBy>
  <cp:revision>12</cp:revision>
  <dcterms:modified xsi:type="dcterms:W3CDTF">2015-04-30T17:06:34Z</dcterms:modified>
</cp:coreProperties>
</file>