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4" r:id="rId1"/>
  </p:sldMasterIdLst>
  <p:notesMasterIdLst>
    <p:notesMasterId r:id="rId14"/>
  </p:notesMasterIdLst>
  <p:handoutMasterIdLst>
    <p:handoutMasterId r:id="rId15"/>
  </p:handoutMasterIdLst>
  <p:sldIdLst>
    <p:sldId id="273" r:id="rId2"/>
    <p:sldId id="259" r:id="rId3"/>
    <p:sldId id="258" r:id="rId4"/>
    <p:sldId id="269" r:id="rId5"/>
    <p:sldId id="291" r:id="rId6"/>
    <p:sldId id="290" r:id="rId7"/>
    <p:sldId id="293" r:id="rId8"/>
    <p:sldId id="298" r:id="rId9"/>
    <p:sldId id="299" r:id="rId10"/>
    <p:sldId id="295" r:id="rId11"/>
    <p:sldId id="284" r:id="rId12"/>
    <p:sldId id="265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0864" autoAdjust="0"/>
  </p:normalViewPr>
  <p:slideViewPr>
    <p:cSldViewPr>
      <p:cViewPr>
        <p:scale>
          <a:sx n="74" d="100"/>
          <a:sy n="74" d="100"/>
        </p:scale>
        <p:origin x="-127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PORTFOLIO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2463768115942073E-3"/>
                  <c:y val="-1.1574074074074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3958119365514101E-2"/>
                  <c:y val="-9.65842811315250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803834303320785E-3"/>
                  <c:y val="2.7938174394867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5.3139482746518336E-17"/>
                  <c:y val="-6.94444444444445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3.6571950245349793E-3"/>
                  <c:y val="-8.577573636628758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7941344288485716E-3"/>
                  <c:y val="8.62077136191313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49275362318735E-3"/>
                  <c:y val="1.1574074074074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7519114458518828E-4"/>
                  <c:y val="-5.597641440653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4.3981481481481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Sheet1!$B$2:$B$11</c:f>
              <c:numCache>
                <c:formatCode>_("$"* #,##0_);_("$"* \(#,##0\);_("$"* "-"_);_(@_)</c:formatCode>
                <c:ptCount val="10"/>
                <c:pt idx="0">
                  <c:v>115424</c:v>
                </c:pt>
                <c:pt idx="1">
                  <c:v>140670</c:v>
                </c:pt>
                <c:pt idx="2">
                  <c:v>148078</c:v>
                </c:pt>
                <c:pt idx="3">
                  <c:v>167585</c:v>
                </c:pt>
                <c:pt idx="4">
                  <c:v>181591</c:v>
                </c:pt>
                <c:pt idx="5">
                  <c:v>173945</c:v>
                </c:pt>
                <c:pt idx="6">
                  <c:v>120010</c:v>
                </c:pt>
                <c:pt idx="7">
                  <c:v>148369</c:v>
                </c:pt>
                <c:pt idx="8">
                  <c:v>162899</c:v>
                </c:pt>
                <c:pt idx="9">
                  <c:v>163697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898688"/>
        <c:axId val="36900224"/>
      </c:barChart>
      <c:catAx>
        <c:axId val="36898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6900224"/>
        <c:crosses val="autoZero"/>
        <c:auto val="1"/>
        <c:lblAlgn val="ctr"/>
        <c:lblOffset val="100"/>
        <c:noMultiLvlLbl val="0"/>
      </c:catAx>
      <c:valAx>
        <c:axId val="36900224"/>
        <c:scaling>
          <c:orientation val="minMax"/>
        </c:scaling>
        <c:delete val="0"/>
        <c:axPos val="l"/>
        <c:majorGridlines/>
        <c:numFmt formatCode="_(&quot;$&quot;* #,##0_);_(&quot;$&quot;* \(#,##0\);_(&quot;$&quot;* &quot;-&quot;_);_(@_)" sourceLinked="1"/>
        <c:majorTickMark val="out"/>
        <c:minorTickMark val="none"/>
        <c:tickLblPos val="nextTo"/>
        <c:crossAx val="368986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4075441897197"/>
          <c:y val="4.8965927870127504E-2"/>
          <c:w val="0.78888976377952769"/>
          <c:h val="0.70847683812250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Payments</c:v>
                </c:pt>
                <c:pt idx="1">
                  <c:v>Parties</c:v>
                </c:pt>
                <c:pt idx="2">
                  <c:v>Interest</c:v>
                </c:pt>
                <c:pt idx="3">
                  <c:v>Lien Income</c:v>
                </c:pt>
                <c:pt idx="4">
                  <c:v>Rentals</c:v>
                </c:pt>
                <c:pt idx="5">
                  <c:v>Lions  Club</c:v>
                </c:pt>
                <c:pt idx="6">
                  <c:v>Dock Fees</c:v>
                </c:pt>
                <c:pt idx="7">
                  <c:v>Miscellaneous</c:v>
                </c:pt>
              </c:strCache>
            </c:strRef>
          </c:cat>
          <c:val>
            <c:numRef>
              <c:f>Sheet1!$B$2:$B$9</c:f>
              <c:numCache>
                <c:formatCode>"$"#,##0_);[Red]\("$"#,##0\)</c:formatCode>
                <c:ptCount val="8"/>
                <c:pt idx="0">
                  <c:v>12248</c:v>
                </c:pt>
                <c:pt idx="1">
                  <c:v>243</c:v>
                </c:pt>
                <c:pt idx="2">
                  <c:v>107</c:v>
                </c:pt>
                <c:pt idx="3">
                  <c:v>540</c:v>
                </c:pt>
                <c:pt idx="4">
                  <c:v>900</c:v>
                </c:pt>
                <c:pt idx="5">
                  <c:v>700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Payments</c:v>
                </c:pt>
                <c:pt idx="1">
                  <c:v>Parties</c:v>
                </c:pt>
                <c:pt idx="2">
                  <c:v>Interest</c:v>
                </c:pt>
                <c:pt idx="3">
                  <c:v>Lien Income</c:v>
                </c:pt>
                <c:pt idx="4">
                  <c:v>Rentals</c:v>
                </c:pt>
                <c:pt idx="5">
                  <c:v>Lions  Club</c:v>
                </c:pt>
                <c:pt idx="6">
                  <c:v>Dock Fees</c:v>
                </c:pt>
                <c:pt idx="7">
                  <c:v>Miscellaneous</c:v>
                </c:pt>
              </c:strCache>
            </c:strRef>
          </c:cat>
          <c:val>
            <c:numRef>
              <c:f>Sheet1!$C$2:$C$9</c:f>
              <c:numCache>
                <c:formatCode>"$"#,##0_);[Red]\("$"#,##0\)</c:formatCode>
                <c:ptCount val="8"/>
                <c:pt idx="0">
                  <c:v>12725</c:v>
                </c:pt>
                <c:pt idx="1">
                  <c:v>160</c:v>
                </c:pt>
                <c:pt idx="2" formatCode="&quot;$&quot;#,##0.00_);[Red]\(&quot;$&quot;#,##0.00\)">
                  <c:v>41.96</c:v>
                </c:pt>
                <c:pt idx="4">
                  <c:v>1010</c:v>
                </c:pt>
                <c:pt idx="5">
                  <c:v>700</c:v>
                </c:pt>
                <c:pt idx="6">
                  <c:v>70</c:v>
                </c:pt>
                <c:pt idx="7">
                  <c:v>239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Sheet1!$A$2:$A$9</c:f>
              <c:strCache>
                <c:ptCount val="8"/>
                <c:pt idx="0">
                  <c:v>Payments</c:v>
                </c:pt>
                <c:pt idx="1">
                  <c:v>Parties</c:v>
                </c:pt>
                <c:pt idx="2">
                  <c:v>Interest</c:v>
                </c:pt>
                <c:pt idx="3">
                  <c:v>Lien Income</c:v>
                </c:pt>
                <c:pt idx="4">
                  <c:v>Rentals</c:v>
                </c:pt>
                <c:pt idx="5">
                  <c:v>Lions  Club</c:v>
                </c:pt>
                <c:pt idx="6">
                  <c:v>Dock Fees</c:v>
                </c:pt>
                <c:pt idx="7">
                  <c:v>Miscellaneous</c:v>
                </c:pt>
              </c:strCache>
            </c:strRef>
          </c:cat>
          <c:val>
            <c:numRef>
              <c:f>Sheet1!$D$2:$D$9</c:f>
              <c:numCache>
                <c:formatCode>"$"#,##0_);[Red]\("$"#,##0\)</c:formatCode>
                <c:ptCount val="8"/>
                <c:pt idx="0">
                  <c:v>14233</c:v>
                </c:pt>
                <c:pt idx="1">
                  <c:v>85</c:v>
                </c:pt>
                <c:pt idx="2" formatCode="&quot;$&quot;#,##0.00_);[Red]\(&quot;$&quot;#,##0.00\)">
                  <c:v>38.04</c:v>
                </c:pt>
                <c:pt idx="4">
                  <c:v>905</c:v>
                </c:pt>
                <c:pt idx="5">
                  <c:v>700</c:v>
                </c:pt>
                <c:pt idx="6">
                  <c:v>60</c:v>
                </c:pt>
                <c:pt idx="7">
                  <c:v>1074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985507246376812E-3"/>
                  <c:y val="-3.4632034632034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43478260869566E-2"/>
                  <c:y val="-2.8138528138528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33333333333334E-2"/>
                  <c:y val="-1.5151515151515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3188405797101439E-2"/>
                  <c:y val="-3.2467532467532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6086956521739146E-2"/>
                  <c:y val="-1.5151685584756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594202898550619E-2"/>
                  <c:y val="-1.2987012987012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492753623188409E-2"/>
                  <c:y val="-4.7619047619047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Payments</c:v>
                </c:pt>
                <c:pt idx="1">
                  <c:v>Parties</c:v>
                </c:pt>
                <c:pt idx="2">
                  <c:v>Interest</c:v>
                </c:pt>
                <c:pt idx="3">
                  <c:v>Lien Income</c:v>
                </c:pt>
                <c:pt idx="4">
                  <c:v>Rentals</c:v>
                </c:pt>
                <c:pt idx="5">
                  <c:v>Lions  Club</c:v>
                </c:pt>
                <c:pt idx="6">
                  <c:v>Dock Fees</c:v>
                </c:pt>
                <c:pt idx="7">
                  <c:v>Miscellaneous</c:v>
                </c:pt>
              </c:strCache>
            </c:strRef>
          </c:cat>
          <c:val>
            <c:numRef>
              <c:f>Sheet1!$E$2:$E$9</c:f>
              <c:numCache>
                <c:formatCode>"$"#,##0_);[Red]\("$"#,##0\)</c:formatCode>
                <c:ptCount val="8"/>
                <c:pt idx="0">
                  <c:v>13678</c:v>
                </c:pt>
                <c:pt idx="1">
                  <c:v>84</c:v>
                </c:pt>
                <c:pt idx="2">
                  <c:v>26.49</c:v>
                </c:pt>
                <c:pt idx="4">
                  <c:v>840</c:v>
                </c:pt>
                <c:pt idx="5">
                  <c:v>700</c:v>
                </c:pt>
                <c:pt idx="6">
                  <c:v>100</c:v>
                </c:pt>
                <c:pt idx="7">
                  <c:v>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46528"/>
        <c:axId val="37048320"/>
      </c:barChart>
      <c:catAx>
        <c:axId val="3704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048320"/>
        <c:crosses val="autoZero"/>
        <c:auto val="1"/>
        <c:lblAlgn val="ctr"/>
        <c:lblOffset val="100"/>
        <c:noMultiLvlLbl val="0"/>
      </c:catAx>
      <c:valAx>
        <c:axId val="37048320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out"/>
        <c:minorTickMark val="none"/>
        <c:tickLblPos val="nextTo"/>
        <c:crossAx val="3704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87016622922136"/>
          <c:y val="0.1400319123105207"/>
          <c:w val="9.0257217847768995E-2"/>
          <c:h val="0.240304734635443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34063676823013"/>
          <c:y val="5.6157407407407413E-2"/>
          <c:w val="0.84720985963711082"/>
          <c:h val="0.8948448110652850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Income</c:v>
                </c:pt>
              </c:strCache>
            </c:strRef>
          </c:tx>
          <c:invertIfNegative val="0"/>
          <c:dLbls>
            <c:dLbl>
              <c:idx val="6"/>
              <c:layout>
                <c:manualLayout>
                  <c:x val="-5.7971014492753624E-3"/>
                  <c:y val="-3.47224044911052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(Projection)</c:v>
                </c:pt>
              </c:strCache>
            </c:strRef>
          </c:cat>
          <c:val>
            <c:numRef>
              <c:f>Sheet1!$B$2:$F$2</c:f>
              <c:numCache>
                <c:formatCode>_("$"* #,##0_);_("$"* \(#,##0\);_("$"* "-"??_);_(@_)</c:formatCode>
                <c:ptCount val="5"/>
                <c:pt idx="0">
                  <c:v>14738</c:v>
                </c:pt>
                <c:pt idx="1">
                  <c:v>14946</c:v>
                </c:pt>
                <c:pt idx="2">
                  <c:v>17095</c:v>
                </c:pt>
                <c:pt idx="3">
                  <c:v>15934</c:v>
                </c:pt>
                <c:pt idx="4">
                  <c:v>15491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Expense</c:v>
                </c:pt>
              </c:strCache>
            </c:strRef>
          </c:tx>
          <c:invertIfNegative val="0"/>
          <c:dLbls>
            <c:dLbl>
              <c:idx val="4"/>
              <c:layout>
                <c:manualLayout>
                  <c:x val="4.5454545454545504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0909090909091148E-3"/>
                  <c:y val="-3.7037037037037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188405797101436E-2"/>
                  <c:y val="2.121889068003339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(Projection)</c:v>
                </c:pt>
              </c:strCache>
            </c:strRef>
          </c:cat>
          <c:val>
            <c:numRef>
              <c:f>Sheet1!$B$3:$F$3</c:f>
              <c:numCache>
                <c:formatCode>_("$"* #,##0_);_("$"* \(#,##0\);_("$"* "-"??_);_(@_)</c:formatCode>
                <c:ptCount val="5"/>
                <c:pt idx="0">
                  <c:v>15991</c:v>
                </c:pt>
                <c:pt idx="1">
                  <c:v>15293</c:v>
                </c:pt>
                <c:pt idx="2">
                  <c:v>14286</c:v>
                </c:pt>
                <c:pt idx="3">
                  <c:v>14068</c:v>
                </c:pt>
                <c:pt idx="4">
                  <c:v>13372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Balance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396439575487837E-3"/>
                  <c:y val="2.9258184832159136E-3"/>
                </c:manualLayout>
              </c:layout>
              <c:spPr/>
              <c:txPr>
                <a:bodyPr/>
                <a:lstStyle/>
                <a:p>
                  <a:pPr>
                    <a:defRPr baseline="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9828825744608029E-3"/>
                  <c:y val="8.807673711838652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baseline="0" dirty="0">
                        <a:solidFill>
                          <a:srgbClr val="FF0000"/>
                        </a:solidFill>
                      </a:rPr>
                      <a:t>$(347)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3359580052493452E-3"/>
                  <c:y val="-9.901229451581715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3359580052493452E-3"/>
                  <c:y val="-1.3213150987705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557343375556318E-3"/>
                  <c:y val="-1.1503142699267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32523108524489E-3"/>
                  <c:y val="-3.86903980752405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8985507246376812E-3"/>
                  <c:y val="-3.240740740740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 (Projection)</c:v>
                </c:pt>
              </c:strCache>
            </c:strRef>
          </c:cat>
          <c:val>
            <c:numRef>
              <c:f>Sheet1!$B$4:$F$4</c:f>
              <c:numCache>
                <c:formatCode>_("$"* #,##0_);_("$"* \(#,##0\);_("$"* "-"??_);_(@_)</c:formatCode>
                <c:ptCount val="5"/>
                <c:pt idx="0">
                  <c:v>-1253</c:v>
                </c:pt>
                <c:pt idx="1">
                  <c:v>-347</c:v>
                </c:pt>
                <c:pt idx="2">
                  <c:v>2809</c:v>
                </c:pt>
                <c:pt idx="3">
                  <c:v>1866</c:v>
                </c:pt>
                <c:pt idx="4">
                  <c:v>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117312"/>
        <c:axId val="37139584"/>
      </c:barChart>
      <c:catAx>
        <c:axId val="3711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7139584"/>
        <c:crosses val="autoZero"/>
        <c:auto val="1"/>
        <c:lblAlgn val="ctr"/>
        <c:lblOffset val="100"/>
        <c:noMultiLvlLbl val="0"/>
      </c:catAx>
      <c:valAx>
        <c:axId val="37139584"/>
        <c:scaling>
          <c:orientation val="minMax"/>
          <c:max val="3500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37117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7776122C-A2B3-4D6A-A0C5-B55EAB7DA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7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21" tIns="48410" rIns="96821" bIns="484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428BD47C-3FFE-4715-ABCF-80DD695E0B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70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7DEC2-BAAA-4C26-9E1B-AC663D98C505}" type="slidenum">
              <a:rPr lang="en-US" smtClean="0">
                <a:latin typeface="Times New Roman" pitchFamily="18" charset="0"/>
              </a:rPr>
              <a:pPr/>
              <a:t>1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9036C8-F17F-435B-A06C-DB866BFB8CF2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177B15-FC32-447A-AD9F-4D5610D08069}" type="slidenum">
              <a:rPr lang="en-US" smtClean="0">
                <a:latin typeface="Times New Roman" pitchFamily="18" charset="0"/>
              </a:rPr>
              <a:pPr/>
              <a:t>3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8F9763-C4E0-4265-9EED-75FC56CFA171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615D29-5FF2-4B72-B205-9A45612E9CE7}" type="slidenum">
              <a:rPr lang="en-US" smtClean="0">
                <a:latin typeface="Times New Roman" pitchFamily="18" charset="0"/>
              </a:rPr>
              <a:pPr/>
              <a:t>7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14625D-C28B-428D-9D11-F9906B3B057F}" type="slidenum">
              <a:rPr lang="en-US" smtClean="0">
                <a:latin typeface="Times New Roman" pitchFamily="18" charset="0"/>
              </a:rPr>
              <a:pPr/>
              <a:t>12</a:t>
            </a:fld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4A148D-96F8-4A7A-B43C-28B4B26978E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799F9-E81D-4997-AD63-22386D1029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2CBB1-48AB-4F73-A15E-E378D158205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EC976-60BB-4CC6-9D38-58CD5C3136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3CF4F-3BDD-4CEB-A950-D9B1AEE714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70FDF-30BF-4EA4-B0AD-2871D95421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9719A-4B4B-49C4-8B1E-35AF3BDF1DF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3D3BF-63BB-4235-8808-7673573B61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C33A1B-6CDA-4A83-AF0D-5070477130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6ECD3E-53B1-4A8D-91D5-EA9C20F938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50C0C5-D32A-4AF6-A8FF-EF07B6840B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C19FC-CB90-4C54-B86C-A93EF72941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6CC78A-B4C3-4F7C-84F2-F3BDDB2DF2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F4E20C-3DEC-4039-9042-3576AC8534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  <p:sldLayoutId id="214748413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848600" cy="692150"/>
          </a:xfrm>
        </p:spPr>
        <p:txBody>
          <a:bodyPr>
            <a:normAutofit fontScale="90000"/>
          </a:bodyPr>
          <a:lstStyle/>
          <a:p>
            <a:r>
              <a:rPr lang="en-US" smtClean="0"/>
              <a:t>http://ppoa.info/</a:t>
            </a:r>
          </a:p>
        </p:txBody>
      </p:sp>
      <p:sp>
        <p:nvSpPr>
          <p:cNvPr id="4099" name="Rectangle 2051"/>
          <p:cNvSpPr>
            <a:spLocks noGrp="1" noChangeArrowheads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pPr marL="0"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  <a:buFontTx/>
              <a:buNone/>
            </a:pPr>
            <a:endParaRPr lang="en-US" sz="40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5271" t="19277" r="8885" b="3614"/>
          <a:stretch>
            <a:fillRect/>
          </a:stretch>
        </p:blipFill>
        <p:spPr bwMode="auto">
          <a:xfrm>
            <a:off x="228600" y="914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CAPITAL PLAN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799" y="1219198"/>
          <a:ext cx="8686802" cy="5410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979"/>
                <a:gridCol w="1536338"/>
                <a:gridCol w="1293760"/>
                <a:gridCol w="2379725"/>
              </a:tblGrid>
              <a:tr h="674255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Calendar Year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Actual</a:t>
                      </a:r>
                      <a:endParaRPr lang="en-US" dirty="0"/>
                    </a:p>
                  </a:txBody>
                  <a:tcPr/>
                </a:tc>
              </a:tr>
              <a:tr h="6823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Obtain permits to treat pond to eradicate invasive weeds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2011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 $    3,000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 $    3,000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74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Initial treatment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2011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 $    8,500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 $    8,500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674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Second treatment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2012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 $    3,500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674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Repair upper dam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TBD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</a:tr>
              <a:tr h="674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Repair lower dam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TBD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</a:tr>
              <a:tr h="674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Replace beach playground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TBD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</a:tr>
              <a:tr h="68233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Inspect &amp; repair septic system at lodge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TBD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TOTAL NET WORTH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09600" y="2644775"/>
            <a:ext cx="7848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Real Estate 			$651,803</a:t>
            </a:r>
          </a:p>
          <a:p>
            <a:r>
              <a:rPr lang="en-US" sz="3200" dirty="0" smtClean="0"/>
              <a:t>Total portfolio 			$163,696</a:t>
            </a:r>
          </a:p>
          <a:p>
            <a:r>
              <a:rPr lang="en-US" sz="3200" dirty="0" smtClean="0"/>
              <a:t>Total assets 			$815,499</a:t>
            </a:r>
          </a:p>
          <a:p>
            <a:r>
              <a:rPr lang="en-US" sz="3200" dirty="0" smtClean="0"/>
              <a:t>Total liability 			$0</a:t>
            </a:r>
          </a:p>
          <a:p>
            <a:r>
              <a:rPr lang="en-US" sz="3200" dirty="0" smtClean="0"/>
              <a:t>Net worth 				$815,499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590800"/>
            <a:ext cx="7772400" cy="1600200"/>
          </a:xfrm>
        </p:spPr>
        <p:txBody>
          <a:bodyPr anchor="ctr"/>
          <a:lstStyle/>
          <a:p>
            <a:pPr eaLnBrk="1" hangingPunct="1"/>
            <a:r>
              <a:rPr lang="en-US" sz="8000" dirty="0" smtClean="0"/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6002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2012 Pinecrest Property Owners Association Annual Meeting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273175" y="4267200"/>
            <a:ext cx="6400800" cy="833438"/>
          </a:xfrm>
        </p:spPr>
        <p:txBody>
          <a:bodyPr/>
          <a:lstStyle/>
          <a:p>
            <a:pPr eaLnBrk="1" hangingPunct="1"/>
            <a:r>
              <a:rPr lang="en-US" dirty="0" smtClean="0"/>
              <a:t>Sunday May 6,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Agenda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838200"/>
            <a:ext cx="80772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2100" dirty="0"/>
              <a:t>Welcome and introduction of new members		3:00</a:t>
            </a:r>
          </a:p>
          <a:p>
            <a:r>
              <a:rPr lang="en-US" sz="2100" dirty="0"/>
              <a:t>Minutes of 2011 PPOA Annual </a:t>
            </a:r>
            <a:r>
              <a:rPr lang="en-US" sz="2100" dirty="0" smtClean="0"/>
              <a:t>Meeting</a:t>
            </a:r>
            <a:r>
              <a:rPr lang="en-US" sz="2100" dirty="0"/>
              <a:t>		</a:t>
            </a:r>
            <a:r>
              <a:rPr lang="en-US" sz="2100" dirty="0" smtClean="0"/>
              <a:t>	3:02</a:t>
            </a:r>
          </a:p>
          <a:p>
            <a:r>
              <a:rPr lang="en-US" sz="2100" dirty="0"/>
              <a:t>T</a:t>
            </a:r>
            <a:r>
              <a:rPr lang="en-US" sz="2100" dirty="0" smtClean="0"/>
              <a:t>reasurer’s Report					3:04</a:t>
            </a:r>
          </a:p>
          <a:p>
            <a:r>
              <a:rPr lang="en-US" sz="2100" dirty="0"/>
              <a:t>Review </a:t>
            </a:r>
            <a:r>
              <a:rPr lang="en-US" sz="2100" dirty="0" smtClean="0"/>
              <a:t>Balance Sheet 					3:10</a:t>
            </a:r>
          </a:p>
          <a:p>
            <a:r>
              <a:rPr lang="en-US" sz="2100" dirty="0" smtClean="0"/>
              <a:t>Actual income and Expenses Fiscal Year 2012		3:15</a:t>
            </a:r>
          </a:p>
          <a:p>
            <a:r>
              <a:rPr lang="en-US" sz="2100" dirty="0"/>
              <a:t>Review </a:t>
            </a:r>
            <a:r>
              <a:rPr lang="en-US" sz="2100" dirty="0" smtClean="0"/>
              <a:t>Projected </a:t>
            </a:r>
            <a:r>
              <a:rPr lang="en-US" sz="2100" dirty="0"/>
              <a:t>Budget for Fiscal Year 2013 	</a:t>
            </a:r>
            <a:r>
              <a:rPr lang="en-US" sz="2100" dirty="0" smtClean="0"/>
              <a:t>	3:25</a:t>
            </a:r>
          </a:p>
          <a:p>
            <a:r>
              <a:rPr lang="en-US" sz="2100" dirty="0" smtClean="0"/>
              <a:t>Vote on Fiscal Year 2013 Budget				3:35</a:t>
            </a:r>
          </a:p>
          <a:p>
            <a:r>
              <a:rPr lang="en-US" sz="2100" dirty="0" smtClean="0"/>
              <a:t>Finished Business					3:45</a:t>
            </a:r>
          </a:p>
          <a:p>
            <a:r>
              <a:rPr lang="en-US" sz="2100" dirty="0" smtClean="0"/>
              <a:t>New Business						3:50</a:t>
            </a:r>
          </a:p>
          <a:p>
            <a:r>
              <a:rPr lang="en-US" sz="2100" dirty="0" smtClean="0"/>
              <a:t>Announcement					4:15</a:t>
            </a:r>
          </a:p>
          <a:p>
            <a:r>
              <a:rPr lang="en-US" sz="2100" dirty="0" smtClean="0"/>
              <a:t>Upcoming Events					4:30</a:t>
            </a:r>
          </a:p>
          <a:p>
            <a:r>
              <a:rPr lang="en-US" sz="2100" dirty="0" smtClean="0"/>
              <a:t>Voting						4:45</a:t>
            </a:r>
          </a:p>
          <a:p>
            <a:r>
              <a:rPr lang="en-US" sz="2100" dirty="0" smtClean="0"/>
              <a:t>Q&amp;A							4:50</a:t>
            </a:r>
          </a:p>
          <a:p>
            <a:r>
              <a:rPr lang="en-US" sz="2100" dirty="0" smtClean="0"/>
              <a:t>50/50 Raffle </a:t>
            </a:r>
            <a:r>
              <a:rPr lang="en-US" sz="2100" smtClean="0"/>
              <a:t>rResults</a:t>
            </a:r>
            <a:r>
              <a:rPr lang="en-US" sz="2100" dirty="0" smtClean="0"/>
              <a:t>					4:59</a:t>
            </a:r>
          </a:p>
          <a:p>
            <a:r>
              <a:rPr lang="en-US" sz="2100" dirty="0"/>
              <a:t>Adjournment						5:00</a:t>
            </a:r>
          </a:p>
          <a:p>
            <a:pPr marL="914400" indent="0">
              <a:buNone/>
            </a:pPr>
            <a:r>
              <a:rPr lang="en-US" sz="2100" dirty="0"/>
              <a:t>After the meeting, you are welcome to stay for an historical presentation by Dennis </a:t>
            </a:r>
            <a:r>
              <a:rPr lang="en-US" sz="2100" dirty="0" err="1"/>
              <a:t>Majikas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Treasurer’s Report</a:t>
            </a:r>
            <a:br>
              <a:rPr lang="en-US" sz="3600" dirty="0" smtClean="0"/>
            </a:br>
            <a:r>
              <a:rPr lang="en-US" sz="3600" dirty="0" smtClean="0"/>
              <a:t> March 31, 2012</a:t>
            </a:r>
          </a:p>
        </p:txBody>
      </p:sp>
      <p:graphicFrame>
        <p:nvGraphicFramePr>
          <p:cNvPr id="32817" name="Group 49"/>
          <p:cNvGraphicFramePr>
            <a:graphicFrameLocks noGrp="1"/>
          </p:cNvGraphicFramePr>
          <p:nvPr>
            <p:ph type="tbl" idx="1"/>
          </p:nvPr>
        </p:nvGraphicFramePr>
        <p:xfrm>
          <a:off x="381000" y="1371601"/>
          <a:ext cx="8458200" cy="4963795"/>
        </p:xfrm>
        <a:graphic>
          <a:graphicData uri="http://schemas.openxmlformats.org/drawingml/2006/table">
            <a:tbl>
              <a:tblPr/>
              <a:tblGrid>
                <a:gridCol w="2114550"/>
                <a:gridCol w="2114550"/>
                <a:gridCol w="2114550"/>
                <a:gridCol w="2114550"/>
              </a:tblGrid>
              <a:tr h="756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Account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Balance: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Portfolio Total: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FYTD Income/ Interest Earned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GFA Checking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$1,823.05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endParaRPr lang="en-US" sz="2400" b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$1.06</a:t>
                      </a: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GFA Savings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$4,543.91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$6,366.96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$24.31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imes New Roman" charset="0"/>
                        </a:rPr>
                        <a:t>Merrill Lynch Money Account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$660.78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endParaRPr lang="en-US" sz="2400" b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imes New Roman" charset="0"/>
                        </a:rPr>
                        <a:t>Merrill Lynch Cash Balance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$2,961.01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endParaRPr lang="en-US" sz="2400" b="1" kern="1200" dirty="0" smtClean="0">
                        <a:solidFill>
                          <a:schemeClr val="tx1"/>
                        </a:solidFill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6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Merrill Lynch Investments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$153,707.82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$157,329.61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charset="0"/>
                        </a:rPr>
                        <a:t>TOTAL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$163,696.57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90000"/>
                        <a:buFontTx/>
                        <a:buNone/>
                        <a:tabLst/>
                      </a:pPr>
                      <a:endParaRPr kumimoji="0" lang="en-US" sz="2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05800" cy="838200"/>
          </a:xfrm>
        </p:spPr>
        <p:txBody>
          <a:bodyPr/>
          <a:lstStyle/>
          <a:p>
            <a:r>
              <a:rPr lang="en-US" dirty="0" smtClean="0"/>
              <a:t>Annual Portfolio</a:t>
            </a:r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152400" y="1066800"/>
          <a:ext cx="87630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755650"/>
          </a:xfrm>
        </p:spPr>
        <p:txBody>
          <a:bodyPr>
            <a:normAutofit fontScale="90000"/>
          </a:bodyPr>
          <a:lstStyle/>
          <a:p>
            <a:r>
              <a:rPr lang="en-US" smtClean="0"/>
              <a:t>Income</a:t>
            </a:r>
            <a:endParaRPr lang="en-US" dirty="0" smtClean="0"/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228600" y="762000"/>
          <a:ext cx="87630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844550"/>
          </a:xfrm>
        </p:spPr>
        <p:txBody>
          <a:bodyPr/>
          <a:lstStyle/>
          <a:p>
            <a:r>
              <a:rPr lang="en-US" dirty="0" smtClean="0"/>
              <a:t>Operating Budget</a:t>
            </a:r>
          </a:p>
        </p:txBody>
      </p:sp>
      <p:graphicFrame>
        <p:nvGraphicFramePr>
          <p:cNvPr id="4" name="Chart Placeholder 3"/>
          <p:cNvGraphicFramePr>
            <a:graphicFrameLocks noGrp="1"/>
          </p:cNvGraphicFramePr>
          <p:nvPr>
            <p:ph type="chart" idx="1"/>
          </p:nvPr>
        </p:nvGraphicFramePr>
        <p:xfrm>
          <a:off x="228600" y="838200"/>
          <a:ext cx="87630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FY 2012 Budget as if 3/31/2012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533386"/>
          <a:ext cx="8991041" cy="6172208"/>
        </p:xfrm>
        <a:graphic>
          <a:graphicData uri="http://schemas.openxmlformats.org/drawingml/2006/table">
            <a:tbl>
              <a:tblPr/>
              <a:tblGrid>
                <a:gridCol w="2216247"/>
                <a:gridCol w="802854"/>
                <a:gridCol w="771104"/>
                <a:gridCol w="777454"/>
                <a:gridCol w="1924566"/>
                <a:gridCol w="870489"/>
                <a:gridCol w="808129"/>
                <a:gridCol w="820198"/>
              </a:tblGrid>
              <a:tr h="230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 dirty="0">
                          <a:latin typeface="Arial"/>
                        </a:rPr>
                        <a:t>EXPENSES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PLAN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ACTUAL YTD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VAR. YTD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 INCOME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PLAN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ACTUAL YTD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baseline="0">
                          <a:latin typeface="Arial"/>
                        </a:rPr>
                        <a:t>VAR. YTD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Town of Hubbardston Taxes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2,651.00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2,662.58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(11.58)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Payments FY 2011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14,000.00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13,678.00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(322.00)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United Site Services (Porta Potti)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406.00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367.51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38.49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Lodge Rentals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900.00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840.00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(60.00)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Comm of Mass (Corp. Fee)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   15.00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Lions Lodge Rental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700.00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700.00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Verizon (Telephone)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826.00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779.29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46.71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Beach Party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85.00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84.00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(1.00)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National Grid (Electric)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590.00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534.64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55.36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Interest (GFA Checking)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8.00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0.89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(7.11)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Allied Waste (Trash)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258.00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271.50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(13.50)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Interest (GFA Savings)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35.00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24.04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(10.96)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(Lodge Security)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204.00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204.00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Interest (Merrill Lynch)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10.00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1.56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(8.44)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USPS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175.00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175.00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Dock fees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50.00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50.00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Broberg Insurance (Liability)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4,218.00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4,209.60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8.40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Miscellaneous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506.00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406.00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Broberg Insurance (Lodge replacement)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936.00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latin typeface="Arial"/>
                        </a:rPr>
                        <a:t> $      996.00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(60.00)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Huhtula Oil (Fuel)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1,400.00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673.23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726.77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TOTAL INCOME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15,888.00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15,934.49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       46.49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PO Box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   46.00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46.00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Berkshire Lab (Beach water testing)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320.00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352.00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(32.00)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 dirty="0">
                          <a:latin typeface="Arial"/>
                        </a:rPr>
                        <a:t>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36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US Treasury (Taxes)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100.00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 dirty="0">
                          <a:latin typeface="Arial"/>
                        </a:rPr>
                        <a:t>MAINTENANCE &amp; IMPROVEMENTS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Commonwealth of MA (Taxes)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500.00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456.00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44.00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Kitchen hot water heater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400.00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462.41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(62.41)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Lodge inspection: Town of Hubbardston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   40.00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40.00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Beach sand/signs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300.00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71.77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228.23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Beach fee: Town of Hubbardston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   75.00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75.00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Clean Furnace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   90.00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131.68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(41.68)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Dam State Fees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150.00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150.00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barn window repair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200.00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(200.00)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Legal (Advice)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baseline="0">
                          <a:latin typeface="Arial"/>
                        </a:rPr>
                        <a:t> $        200.00 </a:t>
                      </a:r>
                    </a:p>
                  </a:txBody>
                  <a:tcPr marL="4552" marR="4552" marT="4552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200.00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Lodge monthly cleaning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300.00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200.00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Miscellaneous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225.00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730.15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(505.15)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536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Easter Party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175.00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98.67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76.33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TOT. MAINTENANCE &amp; IMPROVEMENTS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  1,090.00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1,065.86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      24.14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Halloween Party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125.00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125.00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Beach Party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600.00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530.77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69.23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TOTAL EXPENSES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15,713.00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$14,067.80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1,645.20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Sliding party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100.00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baseline="0">
                          <a:latin typeface="Arial"/>
                        </a:rPr>
                        <a:t>TOTAL INCOME</a:t>
                      </a:r>
                    </a:p>
                  </a:txBody>
                  <a:tcPr marL="4552" marR="4552" marT="45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15,888.00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$15,934.49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      46.49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Lien settlement recording fee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150.00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150.00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Stationary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15.00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15.00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NET CASH FLOW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     175.00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1,866.69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 dirty="0">
                          <a:latin typeface="Arial"/>
                        </a:rPr>
                        <a:t> $   1,691.69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Web Site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123.00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123.00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$                -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 baseline="0">
                          <a:latin typeface="Arial"/>
                        </a:rPr>
                        <a:t>SUB TOTAL EXPENSE (Operating Plan)</a:t>
                      </a:r>
                    </a:p>
                  </a:txBody>
                  <a:tcPr marL="4552" marR="4552" marT="45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14,623.00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$13,001.94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baseline="0">
                          <a:latin typeface="Arial"/>
                        </a:rPr>
                        <a:t> $   1,621.06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   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 dirty="0" smtClean="0">
                          <a:latin typeface="Arial"/>
                        </a:rPr>
                        <a:t>Misc income is tax abatement</a:t>
                      </a:r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baseline="0">
                          <a:latin typeface="Arial"/>
                        </a:rPr>
                        <a:t>Aquatic Control Technology $6482.63</a:t>
                      </a: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533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baseline="0" dirty="0">
                        <a:latin typeface="Arial"/>
                      </a:endParaRPr>
                    </a:p>
                  </a:txBody>
                  <a:tcPr marL="4552" marR="4552" marT="45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FY 2013 Budget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2" y="609605"/>
          <a:ext cx="9286987" cy="6248392"/>
        </p:xfrm>
        <a:graphic>
          <a:graphicData uri="http://schemas.openxmlformats.org/drawingml/2006/table">
            <a:tbl>
              <a:tblPr/>
              <a:tblGrid>
                <a:gridCol w="2190928"/>
                <a:gridCol w="806628"/>
                <a:gridCol w="749478"/>
                <a:gridCol w="785334"/>
                <a:gridCol w="2254428"/>
                <a:gridCol w="870128"/>
                <a:gridCol w="725078"/>
                <a:gridCol w="904985"/>
              </a:tblGrid>
              <a:tr h="3360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EXPENSES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PLAN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latin typeface="Arial"/>
                        </a:rPr>
                        <a:t>ACTUAL</a:t>
                      </a: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latin typeface="Arial"/>
                        </a:rPr>
                        <a:t> </a:t>
                      </a:r>
                      <a:r>
                        <a:rPr lang="en-US" sz="900" b="1" i="0" u="none" strike="noStrike" dirty="0">
                          <a:latin typeface="Arial"/>
                        </a:rPr>
                        <a:t>YTD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VAR. YTD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 INCOME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PLAN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ACTUAL </a:t>
                      </a:r>
                      <a:endParaRPr lang="en-US" sz="900" b="1" i="0" u="none" strike="noStrike" dirty="0" smtClean="0">
                        <a:latin typeface="Arial"/>
                      </a:endParaRP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latin typeface="Arial"/>
                        </a:rPr>
                        <a:t>YTD</a:t>
                      </a:r>
                      <a:endParaRPr lang="en-US" sz="900" b="1" i="0" u="none" strike="noStrike" dirty="0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latin typeface="Arial"/>
                        </a:rPr>
                        <a:t>VAR. YTD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Town of Hubbardston (Taxes)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2,300.00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2,300.00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Payments FY 2011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13,678.00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(13,678.00)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United Site Services (Porta Potti)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375.00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375.00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Lodge Rentals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840.00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(840.00)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Comm of Mass (Corp. Fee)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   15.00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15.00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Lions Lodge Rental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700.00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(700.00)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Verizon (Telephone)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780.00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780.00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Beach Party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20.00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(20.00)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National Grid (Electric)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545.00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545.00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Interest (GFA Checking)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8.00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(8.00)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Allied Waste (Trash)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280.00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280.00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Interest (GFA Savings)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35.00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(35.00)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Lodge Security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208.00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208.00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Interest (Merrill Lynch)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10.00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(10.00)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USPS (Stamps)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178.00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178.00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Dock fees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100.00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(100.00)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Broberg Insurance (Liability)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4,417.60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4,417.60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Miscellaneous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100.00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(100.00)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Broberg Insurance (Lodge replacement)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1,042.80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1,042.80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Huhtula Oil (Fuel)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800.00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800.00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TOTAL INCOME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15,491.00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(15,491.00)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PO Box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   47.00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47.00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Berkshire Lab (Beach water testing)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359.00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359.00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US Treasury (Taxes)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100.00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MAINTENANCE &amp; IMPROVEMENTS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Commonwealth of MA (Taxes)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460.00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460.00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Clean furnace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Beach sand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300.00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300.00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Lodge inspection: Town of Hubbardston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   40.00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40.00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Lodge monthly cleaning &amp; supplies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450.00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450.00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725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Beach fee: Town of Hubbardston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   75.00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75.00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Clingons (Auto ID's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210.00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210.00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172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Legal (Advice)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>
                          <a:latin typeface="Arial"/>
                        </a:rPr>
                        <a:t> $        200.00 </a:t>
                      </a:r>
                    </a:p>
                  </a:txBody>
                  <a:tcPr marL="6439" marR="6439" marT="6439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Signs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400.00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400.00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Miscellaneous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225.00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225.00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Tractor fuel &amp; mowing supplies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350.00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350.00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Easter egg hunt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100.00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89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Halloween party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125.00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125.00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TOT. MAINTENANCE &amp; IMPROVEMENTS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1,710.00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1,710.00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44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Beach Party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Sliding party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55.00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55.00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TOTAL EXPENSES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15,082.40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15,082.40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83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Lien settlement recording fee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latin typeface="Arial"/>
                        </a:rPr>
                        <a:t>TOTAL INCOME</a:t>
                      </a:r>
                    </a:p>
                  </a:txBody>
                  <a:tcPr marL="6439" marR="6439" marT="64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15,491.00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(15,491.00)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8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Stationary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15.00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15.00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78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Web Site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 30.00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  30.00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NET CASH FLOW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408.60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   (408.60)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CPA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latin typeface="Arial"/>
                        </a:rPr>
                        <a:t> $        150.00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81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i="0" u="none" strike="noStrike">
                          <a:latin typeface="Arial"/>
                        </a:rPr>
                        <a:t>SUB TOTAL EXPENSE (Operating Plan)</a:t>
                      </a:r>
                    </a:p>
                  </a:txBody>
                  <a:tcPr marL="6439" marR="6439" marT="64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 13,372.40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latin typeface="Arial"/>
                        </a:rPr>
                        <a:t> $               -  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latin typeface="Arial"/>
                        </a:rPr>
                        <a:t> $  13,372.40 </a:t>
                      </a: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6439" marR="6439" marT="643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7226</TotalTime>
  <Words>1546</Words>
  <Application>Microsoft Office PowerPoint</Application>
  <PresentationFormat>On-screen Show (4:3)</PresentationFormat>
  <Paragraphs>532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http://ppoa.info/</vt:lpstr>
      <vt:lpstr>2012 Pinecrest Property Owners Association Annual Meeting</vt:lpstr>
      <vt:lpstr>Agenda</vt:lpstr>
      <vt:lpstr>Treasurer’s Report  March 31, 2012</vt:lpstr>
      <vt:lpstr>Annual Portfolio</vt:lpstr>
      <vt:lpstr>Income</vt:lpstr>
      <vt:lpstr>Operating Budget</vt:lpstr>
      <vt:lpstr>FY 2012 Budget as if 3/31/2012</vt:lpstr>
      <vt:lpstr>FY 2013 Budget</vt:lpstr>
      <vt:lpstr>CAPITAL PLAN</vt:lpstr>
      <vt:lpstr>TOTAL NET WORTH</vt:lpstr>
      <vt:lpstr>Thank You</vt:lpstr>
    </vt:vector>
  </TitlesOfParts>
  <Company>Alcasoft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25 Expenses</dc:title>
  <dc:creator>Betty Ann Sharp &amp; Jim Ellis</dc:creator>
  <cp:lastModifiedBy>Sherry</cp:lastModifiedBy>
  <cp:revision>270</cp:revision>
  <dcterms:created xsi:type="dcterms:W3CDTF">2006-04-18T00:29:36Z</dcterms:created>
  <dcterms:modified xsi:type="dcterms:W3CDTF">2012-06-11T22:11:27Z</dcterms:modified>
</cp:coreProperties>
</file>